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78"/>
  </p:notesMasterIdLst>
  <p:handoutMasterIdLst>
    <p:handoutMasterId r:id="rId79"/>
  </p:handoutMasterIdLst>
  <p:sldIdLst>
    <p:sldId id="259" r:id="rId2"/>
    <p:sldId id="405" r:id="rId3"/>
    <p:sldId id="407" r:id="rId4"/>
    <p:sldId id="262" r:id="rId5"/>
    <p:sldId id="279" r:id="rId6"/>
    <p:sldId id="281" r:id="rId7"/>
    <p:sldId id="286" r:id="rId8"/>
    <p:sldId id="343" r:id="rId9"/>
    <p:sldId id="347" r:id="rId10"/>
    <p:sldId id="394" r:id="rId11"/>
    <p:sldId id="289" r:id="rId12"/>
    <p:sldId id="300" r:id="rId13"/>
    <p:sldId id="290" r:id="rId14"/>
    <p:sldId id="292" r:id="rId15"/>
    <p:sldId id="345" r:id="rId16"/>
    <p:sldId id="349" r:id="rId17"/>
    <p:sldId id="350" r:id="rId18"/>
    <p:sldId id="348" r:id="rId19"/>
    <p:sldId id="397" r:id="rId20"/>
    <p:sldId id="346" r:id="rId21"/>
    <p:sldId id="351" r:id="rId22"/>
    <p:sldId id="291" r:id="rId23"/>
    <p:sldId id="293" r:id="rId24"/>
    <p:sldId id="295" r:id="rId25"/>
    <p:sldId id="294" r:id="rId26"/>
    <p:sldId id="376" r:id="rId27"/>
    <p:sldId id="378" r:id="rId28"/>
    <p:sldId id="298" r:id="rId29"/>
    <p:sldId id="299" r:id="rId30"/>
    <p:sldId id="357" r:id="rId31"/>
    <p:sldId id="354" r:id="rId32"/>
    <p:sldId id="302" r:id="rId33"/>
    <p:sldId id="301" r:id="rId34"/>
    <p:sldId id="326" r:id="rId35"/>
    <p:sldId id="380" r:id="rId36"/>
    <p:sldId id="323" r:id="rId37"/>
    <p:sldId id="310" r:id="rId38"/>
    <p:sldId id="311" r:id="rId39"/>
    <p:sldId id="312" r:id="rId40"/>
    <p:sldId id="381" r:id="rId41"/>
    <p:sldId id="382" r:id="rId42"/>
    <p:sldId id="330" r:id="rId43"/>
    <p:sldId id="303" r:id="rId44"/>
    <p:sldId id="398" r:id="rId45"/>
    <p:sldId id="306" r:id="rId46"/>
    <p:sldId id="307" r:id="rId47"/>
    <p:sldId id="375" r:id="rId48"/>
    <p:sldId id="342" r:id="rId49"/>
    <p:sldId id="341" r:id="rId50"/>
    <p:sldId id="322" r:id="rId51"/>
    <p:sldId id="308" r:id="rId52"/>
    <p:sldId id="336" r:id="rId53"/>
    <p:sldId id="355" r:id="rId54"/>
    <p:sldId id="313" r:id="rId55"/>
    <p:sldId id="352" r:id="rId56"/>
    <p:sldId id="359" r:id="rId57"/>
    <p:sldId id="335" r:id="rId58"/>
    <p:sldId id="316" r:id="rId59"/>
    <p:sldId id="385" r:id="rId60"/>
    <p:sldId id="399" r:id="rId61"/>
    <p:sldId id="402" r:id="rId62"/>
    <p:sldId id="395" r:id="rId63"/>
    <p:sldId id="389" r:id="rId64"/>
    <p:sldId id="392" r:id="rId65"/>
    <p:sldId id="390" r:id="rId66"/>
    <p:sldId id="393" r:id="rId67"/>
    <p:sldId id="403" r:id="rId68"/>
    <p:sldId id="400" r:id="rId69"/>
    <p:sldId id="401" r:id="rId70"/>
    <p:sldId id="404" r:id="rId71"/>
    <p:sldId id="318" r:id="rId72"/>
    <p:sldId id="319" r:id="rId73"/>
    <p:sldId id="320" r:id="rId74"/>
    <p:sldId id="327" r:id="rId75"/>
    <p:sldId id="278" r:id="rId76"/>
    <p:sldId id="40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656" userDrawn="1">
          <p15:clr>
            <a:srgbClr val="A4A3A4"/>
          </p15:clr>
        </p15:guide>
        <p15:guide id="4" orient="horz" pos="6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ur MD, Pelin" initials="BMP" lastIdx="7" clrIdx="0">
    <p:extLst>
      <p:ext uri="{19B8F6BF-5375-455C-9EA6-DF929625EA0E}">
        <p15:presenceInfo xmlns:p15="http://schemas.microsoft.com/office/powerpoint/2012/main" userId="S-1-5-21-416425361-97259607-924725345-10083" providerId="AD"/>
      </p:ext>
    </p:extLst>
  </p:cmAuthor>
  <p:cmAuthor id="2" name="Ashley Brant" initials="AB" lastIdx="4" clrIdx="1">
    <p:extLst>
      <p:ext uri="{19B8F6BF-5375-455C-9EA6-DF929625EA0E}">
        <p15:presenceInfo xmlns:p15="http://schemas.microsoft.com/office/powerpoint/2012/main" userId="S-1-5-21-416425361-97259607-924725345-2936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D89CFF"/>
    <a:srgbClr val="384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03" autoAdjust="0"/>
    <p:restoredTop sz="82561" autoAdjust="0"/>
  </p:normalViewPr>
  <p:slideViewPr>
    <p:cSldViewPr>
      <p:cViewPr varScale="1">
        <p:scale>
          <a:sx n="87" d="100"/>
          <a:sy n="87" d="100"/>
        </p:scale>
        <p:origin x="60" y="168"/>
      </p:cViewPr>
      <p:guideLst>
        <p:guide orient="horz" pos="2160"/>
        <p:guide pos="3840"/>
        <p:guide orient="horz" pos="3656"/>
        <p:guide orient="horz" pos="695"/>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82FD3-54BA-4B7A-B1C1-05B54AA306D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EBADC30-D1A7-4203-88FA-E4DA3CD6D51D}">
      <dgm:prSet/>
      <dgm:spPr/>
      <dgm:t>
        <a:bodyPr/>
        <a:lstStyle/>
        <a:p>
          <a:r>
            <a:rPr lang="en-US" dirty="0"/>
            <a:t>Prescription-only</a:t>
          </a:r>
        </a:p>
      </dgm:t>
    </dgm:pt>
    <dgm:pt modelId="{95F40224-D84C-4950-8EBD-C7E57EAD04B5}" type="parTrans" cxnId="{BE486312-935A-49B4-ABDD-054DCDEF2DD0}">
      <dgm:prSet/>
      <dgm:spPr/>
      <dgm:t>
        <a:bodyPr/>
        <a:lstStyle/>
        <a:p>
          <a:endParaRPr lang="en-US"/>
        </a:p>
      </dgm:t>
    </dgm:pt>
    <dgm:pt modelId="{674365F4-D7A5-4D62-96FF-7F66DEE81B8A}" type="sibTrans" cxnId="{BE486312-935A-49B4-ABDD-054DCDEF2DD0}">
      <dgm:prSet/>
      <dgm:spPr/>
      <dgm:t>
        <a:bodyPr/>
        <a:lstStyle/>
        <a:p>
          <a:endParaRPr lang="en-US"/>
        </a:p>
      </dgm:t>
    </dgm:pt>
    <dgm:pt modelId="{BCCABBE2-D721-4AE5-97CD-C3216B052E69}">
      <dgm:prSet/>
      <dgm:spPr/>
      <dgm:t>
        <a:bodyPr/>
        <a:lstStyle/>
        <a:p>
          <a:r>
            <a:rPr lang="en-US" dirty="0"/>
            <a:t>Awareness among providers very low</a:t>
          </a:r>
          <a:r>
            <a:rPr lang="en-US" baseline="30000" dirty="0"/>
            <a:t>1</a:t>
          </a:r>
        </a:p>
      </dgm:t>
    </dgm:pt>
    <dgm:pt modelId="{A62F392F-32BB-4E31-80D6-8EA7E39BB5AD}" type="parTrans" cxnId="{88EDC10D-2B86-412D-8D00-CA6F4FC528DC}">
      <dgm:prSet/>
      <dgm:spPr/>
      <dgm:t>
        <a:bodyPr/>
        <a:lstStyle/>
        <a:p>
          <a:endParaRPr lang="en-US"/>
        </a:p>
      </dgm:t>
    </dgm:pt>
    <dgm:pt modelId="{1AD1F35A-0481-4378-9F04-B7958B6342DE}" type="sibTrans" cxnId="{88EDC10D-2B86-412D-8D00-CA6F4FC528DC}">
      <dgm:prSet/>
      <dgm:spPr/>
      <dgm:t>
        <a:bodyPr/>
        <a:lstStyle/>
        <a:p>
          <a:endParaRPr lang="en-US"/>
        </a:p>
      </dgm:t>
    </dgm:pt>
    <dgm:pt modelId="{67F3546E-6AF5-4D46-807F-A9BE01B5FA8D}">
      <dgm:prSet/>
      <dgm:spPr/>
      <dgm:t>
        <a:bodyPr/>
        <a:lstStyle/>
        <a:p>
          <a:r>
            <a:rPr lang="en-US" dirty="0"/>
            <a:t>52% of RH providers, 20% of all providers had </a:t>
          </a:r>
          <a:r>
            <a:rPr lang="en-US" dirty="0">
              <a:solidFill>
                <a:srgbClr val="92D050"/>
              </a:solidFill>
            </a:rPr>
            <a:t>heard of it</a:t>
          </a:r>
        </a:p>
      </dgm:t>
    </dgm:pt>
    <dgm:pt modelId="{ED729DDB-2D51-4493-B137-EBECE3C36FAA}" type="parTrans" cxnId="{D0664A62-33B8-484D-B4EA-DC954CE2431A}">
      <dgm:prSet/>
      <dgm:spPr/>
      <dgm:t>
        <a:bodyPr/>
        <a:lstStyle/>
        <a:p>
          <a:endParaRPr lang="en-US"/>
        </a:p>
      </dgm:t>
    </dgm:pt>
    <dgm:pt modelId="{17EB8444-CA96-452E-B6EC-59DBB4C22541}" type="sibTrans" cxnId="{D0664A62-33B8-484D-B4EA-DC954CE2431A}">
      <dgm:prSet/>
      <dgm:spPr/>
      <dgm:t>
        <a:bodyPr/>
        <a:lstStyle/>
        <a:p>
          <a:endParaRPr lang="en-US"/>
        </a:p>
      </dgm:t>
    </dgm:pt>
    <dgm:pt modelId="{B17D17A5-F02F-413E-9524-FDE915D03F99}">
      <dgm:prSet/>
      <dgm:spPr/>
      <dgm:t>
        <a:bodyPr/>
        <a:lstStyle/>
        <a:p>
          <a:r>
            <a:rPr lang="en-US" dirty="0"/>
            <a:t>14% of RH providers, 4% of all providers </a:t>
          </a:r>
          <a:r>
            <a:rPr lang="en-US" dirty="0">
              <a:solidFill>
                <a:srgbClr val="92D050"/>
              </a:solidFill>
            </a:rPr>
            <a:t>prescribe </a:t>
          </a:r>
        </a:p>
      </dgm:t>
    </dgm:pt>
    <dgm:pt modelId="{647C651B-11DF-419D-A683-0EBB8118B19A}" type="parTrans" cxnId="{F37323C0-A128-48AB-BAA1-BB9379475A13}">
      <dgm:prSet/>
      <dgm:spPr/>
      <dgm:t>
        <a:bodyPr/>
        <a:lstStyle/>
        <a:p>
          <a:endParaRPr lang="en-US"/>
        </a:p>
      </dgm:t>
    </dgm:pt>
    <dgm:pt modelId="{E5C74ABA-9924-4989-84C0-5F6F1DCB5315}" type="sibTrans" cxnId="{F37323C0-A128-48AB-BAA1-BB9379475A13}">
      <dgm:prSet/>
      <dgm:spPr/>
      <dgm:t>
        <a:bodyPr/>
        <a:lstStyle/>
        <a:p>
          <a:endParaRPr lang="en-US"/>
        </a:p>
      </dgm:t>
    </dgm:pt>
    <dgm:pt modelId="{8DA16E5B-EFAE-464F-837F-8F9AA405952F}">
      <dgm:prSet/>
      <dgm:spPr/>
      <dgm:t>
        <a:bodyPr/>
        <a:lstStyle/>
        <a:p>
          <a:r>
            <a:rPr lang="en-US" dirty="0"/>
            <a:t>Stocking in pharmacies is very low</a:t>
          </a:r>
          <a:r>
            <a:rPr lang="en-US" baseline="30000" dirty="0"/>
            <a:t>2</a:t>
          </a:r>
          <a:r>
            <a:rPr lang="en-US" dirty="0"/>
            <a:t> </a:t>
          </a:r>
        </a:p>
      </dgm:t>
    </dgm:pt>
    <dgm:pt modelId="{C297DB07-2578-44A3-AAFC-1042BD645603}" type="parTrans" cxnId="{DCFFF42D-88AF-4BF6-AA48-5AB1E3D6DE6D}">
      <dgm:prSet/>
      <dgm:spPr/>
      <dgm:t>
        <a:bodyPr/>
        <a:lstStyle/>
        <a:p>
          <a:endParaRPr lang="en-US"/>
        </a:p>
      </dgm:t>
    </dgm:pt>
    <dgm:pt modelId="{97DA26E9-B3E3-48F3-95D0-1897FA4EB498}" type="sibTrans" cxnId="{DCFFF42D-88AF-4BF6-AA48-5AB1E3D6DE6D}">
      <dgm:prSet/>
      <dgm:spPr/>
      <dgm:t>
        <a:bodyPr/>
        <a:lstStyle/>
        <a:p>
          <a:endParaRPr lang="en-US"/>
        </a:p>
      </dgm:t>
    </dgm:pt>
    <dgm:pt modelId="{CEF10F29-B044-4840-9A14-08FF52D17389}">
      <dgm:prSet/>
      <dgm:spPr/>
      <dgm:t>
        <a:bodyPr/>
        <a:lstStyle/>
        <a:p>
          <a:r>
            <a:rPr lang="en-US"/>
            <a:t>10% of pharmacies had UPA in stock</a:t>
          </a:r>
          <a:endParaRPr lang="en-US" dirty="0"/>
        </a:p>
      </dgm:t>
    </dgm:pt>
    <dgm:pt modelId="{CE059130-73F6-41D0-BF13-D11685E15FAB}" type="parTrans" cxnId="{0E67BF10-3CBD-470E-886D-300D048DAD14}">
      <dgm:prSet/>
      <dgm:spPr/>
      <dgm:t>
        <a:bodyPr/>
        <a:lstStyle/>
        <a:p>
          <a:endParaRPr lang="en-US"/>
        </a:p>
      </dgm:t>
    </dgm:pt>
    <dgm:pt modelId="{E5660DB4-5A5D-4FB0-ADC3-E0B824A6C51A}" type="sibTrans" cxnId="{0E67BF10-3CBD-470E-886D-300D048DAD14}">
      <dgm:prSet/>
      <dgm:spPr/>
      <dgm:t>
        <a:bodyPr/>
        <a:lstStyle/>
        <a:p>
          <a:endParaRPr lang="en-US"/>
        </a:p>
      </dgm:t>
    </dgm:pt>
    <dgm:pt modelId="{491D2E2F-9EB5-45BC-B727-D4E1AFED60CD}">
      <dgm:prSet/>
      <dgm:spPr/>
      <dgm:t>
        <a:bodyPr/>
        <a:lstStyle/>
        <a:p>
          <a:r>
            <a:rPr lang="en-US"/>
            <a:t>65% could order it, mean wait time of 24 hours</a:t>
          </a:r>
          <a:endParaRPr lang="en-US" dirty="0"/>
        </a:p>
      </dgm:t>
    </dgm:pt>
    <dgm:pt modelId="{B6D52A8B-5A1D-446A-B8A3-1D0E60472A2C}" type="parTrans" cxnId="{A487CC8C-BA1E-4617-BBE2-48BDD9F06C87}">
      <dgm:prSet/>
      <dgm:spPr/>
      <dgm:t>
        <a:bodyPr/>
        <a:lstStyle/>
        <a:p>
          <a:endParaRPr lang="en-US"/>
        </a:p>
      </dgm:t>
    </dgm:pt>
    <dgm:pt modelId="{7FC2CF52-342D-4B55-B3F8-1B8C114D402E}" type="sibTrans" cxnId="{A487CC8C-BA1E-4617-BBE2-48BDD9F06C87}">
      <dgm:prSet/>
      <dgm:spPr/>
      <dgm:t>
        <a:bodyPr/>
        <a:lstStyle/>
        <a:p>
          <a:endParaRPr lang="en-US"/>
        </a:p>
      </dgm:t>
    </dgm:pt>
    <dgm:pt modelId="{D72E8841-0488-4BC8-A489-FF3201B75C04}" type="pres">
      <dgm:prSet presAssocID="{E8882FD3-54BA-4B7A-B1C1-05B54AA306D5}" presName="linear" presStyleCnt="0">
        <dgm:presLayoutVars>
          <dgm:animLvl val="lvl"/>
          <dgm:resizeHandles val="exact"/>
        </dgm:presLayoutVars>
      </dgm:prSet>
      <dgm:spPr/>
    </dgm:pt>
    <dgm:pt modelId="{A08189E1-866A-449F-BF1E-61CC2EEF298E}" type="pres">
      <dgm:prSet presAssocID="{AEBADC30-D1A7-4203-88FA-E4DA3CD6D51D}" presName="parentText" presStyleLbl="node1" presStyleIdx="0" presStyleCnt="3">
        <dgm:presLayoutVars>
          <dgm:chMax val="0"/>
          <dgm:bulletEnabled val="1"/>
        </dgm:presLayoutVars>
      </dgm:prSet>
      <dgm:spPr/>
    </dgm:pt>
    <dgm:pt modelId="{8D6C614E-64CA-4CF8-A7B0-5707FEC1ACC3}" type="pres">
      <dgm:prSet presAssocID="{674365F4-D7A5-4D62-96FF-7F66DEE81B8A}" presName="spacer" presStyleCnt="0"/>
      <dgm:spPr/>
    </dgm:pt>
    <dgm:pt modelId="{89E36161-546D-4EA7-93E6-E8FBCB9DE997}" type="pres">
      <dgm:prSet presAssocID="{BCCABBE2-D721-4AE5-97CD-C3216B052E69}" presName="parentText" presStyleLbl="node1" presStyleIdx="1" presStyleCnt="3" custLinFactNeighborY="-1651">
        <dgm:presLayoutVars>
          <dgm:chMax val="0"/>
          <dgm:bulletEnabled val="1"/>
        </dgm:presLayoutVars>
      </dgm:prSet>
      <dgm:spPr/>
    </dgm:pt>
    <dgm:pt modelId="{C1B145E1-E82C-4A3B-B193-618C3A7D46AA}" type="pres">
      <dgm:prSet presAssocID="{BCCABBE2-D721-4AE5-97CD-C3216B052E69}" presName="childText" presStyleLbl="revTx" presStyleIdx="0" presStyleCnt="2">
        <dgm:presLayoutVars>
          <dgm:bulletEnabled val="1"/>
        </dgm:presLayoutVars>
      </dgm:prSet>
      <dgm:spPr/>
    </dgm:pt>
    <dgm:pt modelId="{97CC8755-D7D8-4F5E-9E52-354E1C464883}" type="pres">
      <dgm:prSet presAssocID="{8DA16E5B-EFAE-464F-837F-8F9AA405952F}" presName="parentText" presStyleLbl="node1" presStyleIdx="2" presStyleCnt="3">
        <dgm:presLayoutVars>
          <dgm:chMax val="0"/>
          <dgm:bulletEnabled val="1"/>
        </dgm:presLayoutVars>
      </dgm:prSet>
      <dgm:spPr/>
    </dgm:pt>
    <dgm:pt modelId="{E381C6C9-9BC1-41A7-B109-1388C8952C01}" type="pres">
      <dgm:prSet presAssocID="{8DA16E5B-EFAE-464F-837F-8F9AA405952F}" presName="childText" presStyleLbl="revTx" presStyleIdx="1" presStyleCnt="2">
        <dgm:presLayoutVars>
          <dgm:bulletEnabled val="1"/>
        </dgm:presLayoutVars>
      </dgm:prSet>
      <dgm:spPr/>
    </dgm:pt>
  </dgm:ptLst>
  <dgm:cxnLst>
    <dgm:cxn modelId="{88EDC10D-2B86-412D-8D00-CA6F4FC528DC}" srcId="{E8882FD3-54BA-4B7A-B1C1-05B54AA306D5}" destId="{BCCABBE2-D721-4AE5-97CD-C3216B052E69}" srcOrd="1" destOrd="0" parTransId="{A62F392F-32BB-4E31-80D6-8EA7E39BB5AD}" sibTransId="{1AD1F35A-0481-4378-9F04-B7958B6342DE}"/>
    <dgm:cxn modelId="{0E67BF10-3CBD-470E-886D-300D048DAD14}" srcId="{8DA16E5B-EFAE-464F-837F-8F9AA405952F}" destId="{CEF10F29-B044-4840-9A14-08FF52D17389}" srcOrd="0" destOrd="0" parTransId="{CE059130-73F6-41D0-BF13-D11685E15FAB}" sibTransId="{E5660DB4-5A5D-4FB0-ADC3-E0B824A6C51A}"/>
    <dgm:cxn modelId="{BE486312-935A-49B4-ABDD-054DCDEF2DD0}" srcId="{E8882FD3-54BA-4B7A-B1C1-05B54AA306D5}" destId="{AEBADC30-D1A7-4203-88FA-E4DA3CD6D51D}" srcOrd="0" destOrd="0" parTransId="{95F40224-D84C-4950-8EBD-C7E57EAD04B5}" sibTransId="{674365F4-D7A5-4D62-96FF-7F66DEE81B8A}"/>
    <dgm:cxn modelId="{54972E1D-6AE2-4A9E-9B37-263DD16651C6}" type="presOf" srcId="{AEBADC30-D1A7-4203-88FA-E4DA3CD6D51D}" destId="{A08189E1-866A-449F-BF1E-61CC2EEF298E}" srcOrd="0" destOrd="0" presId="urn:microsoft.com/office/officeart/2005/8/layout/vList2"/>
    <dgm:cxn modelId="{36EFC826-0257-4615-B52C-B0C5FC876E9E}" type="presOf" srcId="{8DA16E5B-EFAE-464F-837F-8F9AA405952F}" destId="{97CC8755-D7D8-4F5E-9E52-354E1C464883}" srcOrd="0" destOrd="0" presId="urn:microsoft.com/office/officeart/2005/8/layout/vList2"/>
    <dgm:cxn modelId="{DCFFF42D-88AF-4BF6-AA48-5AB1E3D6DE6D}" srcId="{E8882FD3-54BA-4B7A-B1C1-05B54AA306D5}" destId="{8DA16E5B-EFAE-464F-837F-8F9AA405952F}" srcOrd="2" destOrd="0" parTransId="{C297DB07-2578-44A3-AAFC-1042BD645603}" sibTransId="{97DA26E9-B3E3-48F3-95D0-1897FA4EB498}"/>
    <dgm:cxn modelId="{D0664A62-33B8-484D-B4EA-DC954CE2431A}" srcId="{BCCABBE2-D721-4AE5-97CD-C3216B052E69}" destId="{67F3546E-6AF5-4D46-807F-A9BE01B5FA8D}" srcOrd="0" destOrd="0" parTransId="{ED729DDB-2D51-4493-B137-EBECE3C36FAA}" sibTransId="{17EB8444-CA96-452E-B6EC-59DBB4C22541}"/>
    <dgm:cxn modelId="{54D88069-746D-4348-BAD7-7F0A06A5F9E5}" type="presOf" srcId="{491D2E2F-9EB5-45BC-B727-D4E1AFED60CD}" destId="{E381C6C9-9BC1-41A7-B109-1388C8952C01}" srcOrd="0" destOrd="1" presId="urn:microsoft.com/office/officeart/2005/8/layout/vList2"/>
    <dgm:cxn modelId="{279F8A51-FD23-4EBB-9D41-0487C71AE6E3}" type="presOf" srcId="{E8882FD3-54BA-4B7A-B1C1-05B54AA306D5}" destId="{D72E8841-0488-4BC8-A489-FF3201B75C04}" srcOrd="0" destOrd="0" presId="urn:microsoft.com/office/officeart/2005/8/layout/vList2"/>
    <dgm:cxn modelId="{F4A80375-ACC0-4AF9-B260-8E22AF75AEA7}" type="presOf" srcId="{B17D17A5-F02F-413E-9524-FDE915D03F99}" destId="{C1B145E1-E82C-4A3B-B193-618C3A7D46AA}" srcOrd="0" destOrd="1" presId="urn:microsoft.com/office/officeart/2005/8/layout/vList2"/>
    <dgm:cxn modelId="{0C80707B-058A-4DE9-863B-E0D689B2127A}" type="presOf" srcId="{CEF10F29-B044-4840-9A14-08FF52D17389}" destId="{E381C6C9-9BC1-41A7-B109-1388C8952C01}" srcOrd="0" destOrd="0" presId="urn:microsoft.com/office/officeart/2005/8/layout/vList2"/>
    <dgm:cxn modelId="{A487CC8C-BA1E-4617-BBE2-48BDD9F06C87}" srcId="{8DA16E5B-EFAE-464F-837F-8F9AA405952F}" destId="{491D2E2F-9EB5-45BC-B727-D4E1AFED60CD}" srcOrd="1" destOrd="0" parTransId="{B6D52A8B-5A1D-446A-B8A3-1D0E60472A2C}" sibTransId="{7FC2CF52-342D-4B55-B3F8-1B8C114D402E}"/>
    <dgm:cxn modelId="{409D5797-9057-4C30-95F7-A1C72F561EF1}" type="presOf" srcId="{67F3546E-6AF5-4D46-807F-A9BE01B5FA8D}" destId="{C1B145E1-E82C-4A3B-B193-618C3A7D46AA}" srcOrd="0" destOrd="0" presId="urn:microsoft.com/office/officeart/2005/8/layout/vList2"/>
    <dgm:cxn modelId="{F37323C0-A128-48AB-BAA1-BB9379475A13}" srcId="{BCCABBE2-D721-4AE5-97CD-C3216B052E69}" destId="{B17D17A5-F02F-413E-9524-FDE915D03F99}" srcOrd="1" destOrd="0" parTransId="{647C651B-11DF-419D-A683-0EBB8118B19A}" sibTransId="{E5C74ABA-9924-4989-84C0-5F6F1DCB5315}"/>
    <dgm:cxn modelId="{043B00FA-D783-4334-B124-018D9F7185F3}" type="presOf" srcId="{BCCABBE2-D721-4AE5-97CD-C3216B052E69}" destId="{89E36161-546D-4EA7-93E6-E8FBCB9DE997}" srcOrd="0" destOrd="0" presId="urn:microsoft.com/office/officeart/2005/8/layout/vList2"/>
    <dgm:cxn modelId="{02458800-A64D-4A3E-BF96-782B04335C27}" type="presParOf" srcId="{D72E8841-0488-4BC8-A489-FF3201B75C04}" destId="{A08189E1-866A-449F-BF1E-61CC2EEF298E}" srcOrd="0" destOrd="0" presId="urn:microsoft.com/office/officeart/2005/8/layout/vList2"/>
    <dgm:cxn modelId="{5BB1F7E7-F092-48C7-A76A-2B833CB04871}" type="presParOf" srcId="{D72E8841-0488-4BC8-A489-FF3201B75C04}" destId="{8D6C614E-64CA-4CF8-A7B0-5707FEC1ACC3}" srcOrd="1" destOrd="0" presId="urn:microsoft.com/office/officeart/2005/8/layout/vList2"/>
    <dgm:cxn modelId="{6ADF4D0A-A2D1-4CEB-A45E-273CE64566C1}" type="presParOf" srcId="{D72E8841-0488-4BC8-A489-FF3201B75C04}" destId="{89E36161-546D-4EA7-93E6-E8FBCB9DE997}" srcOrd="2" destOrd="0" presId="urn:microsoft.com/office/officeart/2005/8/layout/vList2"/>
    <dgm:cxn modelId="{70F316B6-CB7A-4DB4-80A9-19C4B326FFB6}" type="presParOf" srcId="{D72E8841-0488-4BC8-A489-FF3201B75C04}" destId="{C1B145E1-E82C-4A3B-B193-618C3A7D46AA}" srcOrd="3" destOrd="0" presId="urn:microsoft.com/office/officeart/2005/8/layout/vList2"/>
    <dgm:cxn modelId="{36FAE9BC-D09B-433D-8502-0CC9CC79F7A0}" type="presParOf" srcId="{D72E8841-0488-4BC8-A489-FF3201B75C04}" destId="{97CC8755-D7D8-4F5E-9E52-354E1C464883}" srcOrd="4" destOrd="0" presId="urn:microsoft.com/office/officeart/2005/8/layout/vList2"/>
    <dgm:cxn modelId="{6DCEE42D-1173-4FB6-9312-E378EC3984F0}" type="presParOf" srcId="{D72E8841-0488-4BC8-A489-FF3201B75C04}" destId="{E381C6C9-9BC1-41A7-B109-1388C8952C0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189E1-866A-449F-BF1E-61CC2EEF298E}">
      <dsp:nvSpPr>
        <dsp:cNvPr id="0" name=""/>
        <dsp:cNvSpPr/>
      </dsp:nvSpPr>
      <dsp:spPr>
        <a:xfrm>
          <a:off x="0" y="9256"/>
          <a:ext cx="10515600" cy="8189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Prescription-only</a:t>
          </a:r>
        </a:p>
      </dsp:txBody>
      <dsp:txXfrm>
        <a:off x="39980" y="49236"/>
        <a:ext cx="10435640" cy="739039"/>
      </dsp:txXfrm>
    </dsp:sp>
    <dsp:sp modelId="{89E36161-546D-4EA7-93E6-E8FBCB9DE997}">
      <dsp:nvSpPr>
        <dsp:cNvPr id="0" name=""/>
        <dsp:cNvSpPr/>
      </dsp:nvSpPr>
      <dsp:spPr>
        <a:xfrm>
          <a:off x="0" y="914403"/>
          <a:ext cx="10515600" cy="818999"/>
        </a:xfrm>
        <a:prstGeom prst="roundRect">
          <a:avLst/>
        </a:prstGeom>
        <a:solidFill>
          <a:schemeClr val="accent2">
            <a:hueOff val="-4971846"/>
            <a:satOff val="11121"/>
            <a:lumOff val="-3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Awareness among providers very low</a:t>
          </a:r>
          <a:r>
            <a:rPr lang="en-US" sz="3500" kern="1200" baseline="30000" dirty="0"/>
            <a:t>1</a:t>
          </a:r>
        </a:p>
      </dsp:txBody>
      <dsp:txXfrm>
        <a:off x="39980" y="954383"/>
        <a:ext cx="10435640" cy="739039"/>
      </dsp:txXfrm>
    </dsp:sp>
    <dsp:sp modelId="{C1B145E1-E82C-4A3B-B193-618C3A7D46AA}">
      <dsp:nvSpPr>
        <dsp:cNvPr id="0" name=""/>
        <dsp:cNvSpPr/>
      </dsp:nvSpPr>
      <dsp:spPr>
        <a:xfrm>
          <a:off x="0" y="1748056"/>
          <a:ext cx="10515600" cy="88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52% of RH providers, 20% of all providers had </a:t>
          </a:r>
          <a:r>
            <a:rPr lang="en-US" sz="2700" kern="1200" dirty="0">
              <a:solidFill>
                <a:srgbClr val="92D050"/>
              </a:solidFill>
            </a:rPr>
            <a:t>heard of it</a:t>
          </a:r>
        </a:p>
        <a:p>
          <a:pPr marL="228600" lvl="1" indent="-228600" algn="l" defTabSz="1200150">
            <a:lnSpc>
              <a:spcPct val="90000"/>
            </a:lnSpc>
            <a:spcBef>
              <a:spcPct val="0"/>
            </a:spcBef>
            <a:spcAft>
              <a:spcPct val="20000"/>
            </a:spcAft>
            <a:buChar char="•"/>
          </a:pPr>
          <a:r>
            <a:rPr lang="en-US" sz="2700" kern="1200" dirty="0"/>
            <a:t>14% of RH providers, 4% of all providers </a:t>
          </a:r>
          <a:r>
            <a:rPr lang="en-US" sz="2700" kern="1200" dirty="0">
              <a:solidFill>
                <a:srgbClr val="92D050"/>
              </a:solidFill>
            </a:rPr>
            <a:t>prescribe </a:t>
          </a:r>
        </a:p>
      </dsp:txBody>
      <dsp:txXfrm>
        <a:off x="0" y="1748056"/>
        <a:ext cx="10515600" cy="887512"/>
      </dsp:txXfrm>
    </dsp:sp>
    <dsp:sp modelId="{97CC8755-D7D8-4F5E-9E52-354E1C464883}">
      <dsp:nvSpPr>
        <dsp:cNvPr id="0" name=""/>
        <dsp:cNvSpPr/>
      </dsp:nvSpPr>
      <dsp:spPr>
        <a:xfrm>
          <a:off x="0" y="2635569"/>
          <a:ext cx="10515600" cy="818999"/>
        </a:xfrm>
        <a:prstGeom prst="roundRect">
          <a:avLst/>
        </a:prstGeom>
        <a:solidFill>
          <a:schemeClr val="accent2">
            <a:hueOff val="-9943692"/>
            <a:satOff val="2224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Stocking in pharmacies is very low</a:t>
          </a:r>
          <a:r>
            <a:rPr lang="en-US" sz="3500" kern="1200" baseline="30000" dirty="0"/>
            <a:t>2</a:t>
          </a:r>
          <a:r>
            <a:rPr lang="en-US" sz="3500" kern="1200" dirty="0"/>
            <a:t> </a:t>
          </a:r>
        </a:p>
      </dsp:txBody>
      <dsp:txXfrm>
        <a:off x="39980" y="2675549"/>
        <a:ext cx="10435640" cy="739039"/>
      </dsp:txXfrm>
    </dsp:sp>
    <dsp:sp modelId="{E381C6C9-9BC1-41A7-B109-1388C8952C01}">
      <dsp:nvSpPr>
        <dsp:cNvPr id="0" name=""/>
        <dsp:cNvSpPr/>
      </dsp:nvSpPr>
      <dsp:spPr>
        <a:xfrm>
          <a:off x="0" y="3454569"/>
          <a:ext cx="10515600" cy="88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10% of pharmacies had UPA in stock</a:t>
          </a:r>
          <a:endParaRPr lang="en-US" sz="2700" kern="1200" dirty="0"/>
        </a:p>
        <a:p>
          <a:pPr marL="228600" lvl="1" indent="-228600" algn="l" defTabSz="1200150">
            <a:lnSpc>
              <a:spcPct val="90000"/>
            </a:lnSpc>
            <a:spcBef>
              <a:spcPct val="0"/>
            </a:spcBef>
            <a:spcAft>
              <a:spcPct val="20000"/>
            </a:spcAft>
            <a:buChar char="•"/>
          </a:pPr>
          <a:r>
            <a:rPr lang="en-US" sz="2700" kern="1200"/>
            <a:t>65% could order it, mean wait time of 24 hours</a:t>
          </a:r>
          <a:endParaRPr lang="en-US" sz="2700" kern="1200" dirty="0"/>
        </a:p>
      </dsp:txBody>
      <dsp:txXfrm>
        <a:off x="0" y="3454569"/>
        <a:ext cx="10515600" cy="8875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17FC9B-FB21-5F45-AC25-B5A60ABA44B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697B1A-DCB4-6046-A1CB-8DDDB928204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3341BAF-163F-964F-95B9-E83C8EAB1065}" type="datetimeFigureOut">
              <a:rPr lang="en-US" smtClean="0"/>
              <a:t>9/21/2022</a:t>
            </a:fld>
            <a:endParaRPr lang="en-US"/>
          </a:p>
        </p:txBody>
      </p:sp>
      <p:sp>
        <p:nvSpPr>
          <p:cNvPr id="4" name="Footer Placeholder 3">
            <a:extLst>
              <a:ext uri="{FF2B5EF4-FFF2-40B4-BE49-F238E27FC236}">
                <a16:creationId xmlns:a16="http://schemas.microsoft.com/office/drawing/2014/main" id="{86CE1E02-9EF5-0F4C-8D6C-7EB5974FD0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4AC61A-327F-6749-96BD-4208EB27CD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B93B2B-9E3E-E44B-9730-E3370D2F7208}" type="slidenum">
              <a:rPr lang="en-US" smtClean="0"/>
              <a:t>‹#›</a:t>
            </a:fld>
            <a:endParaRPr lang="en-US"/>
          </a:p>
        </p:txBody>
      </p:sp>
    </p:spTree>
    <p:extLst>
      <p:ext uri="{BB962C8B-B14F-4D97-AF65-F5344CB8AC3E}">
        <p14:creationId xmlns:p14="http://schemas.microsoft.com/office/powerpoint/2010/main" val="2720943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99CD5-D962-4CE6-B084-B7B9F527C809}" type="datetimeFigureOut">
              <a:rPr lang="en-US" smtClean="0"/>
              <a:t>9/21/2022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2B2DFA-04F6-4713-86A1-47E953577B26}" type="slidenum">
              <a:rPr lang="en-US" smtClean="0"/>
              <a:t>‹#›</a:t>
            </a:fld>
            <a:endParaRPr lang="en-US"/>
          </a:p>
        </p:txBody>
      </p:sp>
    </p:spTree>
    <p:extLst>
      <p:ext uri="{BB962C8B-B14F-4D97-AF65-F5344CB8AC3E}">
        <p14:creationId xmlns:p14="http://schemas.microsoft.com/office/powerpoint/2010/main" val="24571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ncbi.nlm.nih.gov/pubmed/1563233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a:t>
            </a:fld>
            <a:endParaRPr lang="en-US"/>
          </a:p>
        </p:txBody>
      </p:sp>
    </p:spTree>
    <p:extLst>
      <p:ext uri="{BB962C8B-B14F-4D97-AF65-F5344CB8AC3E}">
        <p14:creationId xmlns:p14="http://schemas.microsoft.com/office/powerpoint/2010/main" val="33771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Elevated BMI, additional acts of intercourse &gt; 5 days prior to enrollment</a:t>
            </a:r>
          </a:p>
          <a:p>
            <a:r>
              <a:rPr lang="en-US" dirty="0"/>
              <a:t>When UPT data was not available they reviewed the EMR to see if they had subsequent healthcare encounters and whether there was documentation of pregnancy status in the EMR</a:t>
            </a:r>
          </a:p>
        </p:txBody>
      </p:sp>
      <p:sp>
        <p:nvSpPr>
          <p:cNvPr id="4" name="Slide Number Placeholder 3"/>
          <p:cNvSpPr>
            <a:spLocks noGrp="1"/>
          </p:cNvSpPr>
          <p:nvPr>
            <p:ph type="sldNum" sz="quarter" idx="5"/>
          </p:nvPr>
        </p:nvSpPr>
        <p:spPr/>
        <p:txBody>
          <a:bodyPr/>
          <a:lstStyle/>
          <a:p>
            <a:fld id="{BD2B2DFA-04F6-4713-86A1-47E953577B26}" type="slidenum">
              <a:rPr lang="en-US" smtClean="0"/>
              <a:t>15</a:t>
            </a:fld>
            <a:endParaRPr lang="en-US"/>
          </a:p>
        </p:txBody>
      </p:sp>
    </p:spTree>
    <p:extLst>
      <p:ext uri="{BB962C8B-B14F-4D97-AF65-F5344CB8AC3E}">
        <p14:creationId xmlns:p14="http://schemas.microsoft.com/office/powerpoint/2010/main" val="265874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ITT: participants who received an IUD AND provided pregnancy data at 1 month</a:t>
            </a:r>
          </a:p>
          <a:p>
            <a:r>
              <a:rPr lang="en-US" dirty="0"/>
              <a:t>Per protocol: included only people who were still using their IUD at 1 month (excluded people who had their IUD removed or expulsed)</a:t>
            </a:r>
          </a:p>
          <a:p>
            <a:r>
              <a:rPr lang="en-US" dirty="0"/>
              <a:t>Sensitivity: excluded anyone without confirmed urine pregnancy test results</a:t>
            </a:r>
          </a:p>
        </p:txBody>
      </p:sp>
      <p:sp>
        <p:nvSpPr>
          <p:cNvPr id="4" name="Slide Number Placeholder 3"/>
          <p:cNvSpPr>
            <a:spLocks noGrp="1"/>
          </p:cNvSpPr>
          <p:nvPr>
            <p:ph type="sldNum" sz="quarter" idx="5"/>
          </p:nvPr>
        </p:nvSpPr>
        <p:spPr/>
        <p:txBody>
          <a:bodyPr/>
          <a:lstStyle/>
          <a:p>
            <a:fld id="{BD2B2DFA-04F6-4713-86A1-47E953577B26}" type="slidenum">
              <a:rPr lang="en-US" smtClean="0"/>
              <a:t>16</a:t>
            </a:fld>
            <a:endParaRPr lang="en-US"/>
          </a:p>
        </p:txBody>
      </p:sp>
    </p:spTree>
    <p:extLst>
      <p:ext uri="{BB962C8B-B14F-4D97-AF65-F5344CB8AC3E}">
        <p14:creationId xmlns:p14="http://schemas.microsoft.com/office/powerpoint/2010/main" val="358093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17</a:t>
            </a:fld>
            <a:endParaRPr lang="en-US"/>
          </a:p>
        </p:txBody>
      </p:sp>
    </p:spTree>
    <p:extLst>
      <p:ext uri="{BB962C8B-B14F-4D97-AF65-F5344CB8AC3E}">
        <p14:creationId xmlns:p14="http://schemas.microsoft.com/office/powerpoint/2010/main" val="241988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18</a:t>
            </a:fld>
            <a:endParaRPr lang="en-US"/>
          </a:p>
        </p:txBody>
      </p:sp>
    </p:spTree>
    <p:extLst>
      <p:ext uri="{BB962C8B-B14F-4D97-AF65-F5344CB8AC3E}">
        <p14:creationId xmlns:p14="http://schemas.microsoft.com/office/powerpoint/2010/main" val="228656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MOA related to impaired ciliary function of the fallopian tube</a:t>
            </a:r>
          </a:p>
          <a:p>
            <a:r>
              <a:rPr lang="en-US" dirty="0"/>
              <a:t>also has a direct impact on the function of the sperm</a:t>
            </a:r>
          </a:p>
        </p:txBody>
      </p:sp>
      <p:sp>
        <p:nvSpPr>
          <p:cNvPr id="4" name="Slide Number Placeholder 3"/>
          <p:cNvSpPr>
            <a:spLocks noGrp="1"/>
          </p:cNvSpPr>
          <p:nvPr>
            <p:ph type="sldNum" sz="quarter" idx="5"/>
          </p:nvPr>
        </p:nvSpPr>
        <p:spPr/>
        <p:txBody>
          <a:bodyPr/>
          <a:lstStyle/>
          <a:p>
            <a:fld id="{BD2B2DFA-04F6-4713-86A1-47E953577B26}" type="slidenum">
              <a:rPr lang="en-US" smtClean="0"/>
              <a:t>19</a:t>
            </a:fld>
            <a:endParaRPr lang="en-US"/>
          </a:p>
        </p:txBody>
      </p:sp>
    </p:spTree>
    <p:extLst>
      <p:ext uri="{BB962C8B-B14F-4D97-AF65-F5344CB8AC3E}">
        <p14:creationId xmlns:p14="http://schemas.microsoft.com/office/powerpoint/2010/main" val="236136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efficacy and potential for long-acting contraception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Though logistic barriers exist</a:t>
            </a: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20</a:t>
            </a:fld>
            <a:endParaRPr lang="en-US"/>
          </a:p>
        </p:txBody>
      </p:sp>
    </p:spTree>
    <p:extLst>
      <p:ext uri="{BB962C8B-B14F-4D97-AF65-F5344CB8AC3E}">
        <p14:creationId xmlns:p14="http://schemas.microsoft.com/office/powerpoint/2010/main" val="9745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D2B2DFA-04F6-4713-86A1-47E953577B26}" type="slidenum">
              <a:rPr lang="en-US" smtClean="0"/>
              <a:t>21</a:t>
            </a:fld>
            <a:endParaRPr lang="en-US"/>
          </a:p>
        </p:txBody>
      </p:sp>
    </p:spTree>
    <p:extLst>
      <p:ext uri="{BB962C8B-B14F-4D97-AF65-F5344CB8AC3E}">
        <p14:creationId xmlns:p14="http://schemas.microsoft.com/office/powerpoint/2010/main" val="748509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MOA is inhibition/delay of ovulation, and it remains effective until the peak of the LH surge. Ovulation is delayed by 5 days which coincides with the lifespan of </a:t>
            </a:r>
            <a:r>
              <a:rPr lang="en-US" baseline="0" dirty="0" err="1"/>
              <a:t>spermatazoa</a:t>
            </a:r>
            <a:r>
              <a:rPr lang="en-US" baseline="0" dirty="0"/>
              <a:t> in the female reproductive tract.</a:t>
            </a: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22</a:t>
            </a:fld>
            <a:endParaRPr lang="en-US"/>
          </a:p>
        </p:txBody>
      </p:sp>
    </p:spTree>
    <p:extLst>
      <p:ext uri="{BB962C8B-B14F-4D97-AF65-F5344CB8AC3E}">
        <p14:creationId xmlns:p14="http://schemas.microsoft.com/office/powerpoint/2010/main" val="566208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a:t>
            </a:r>
            <a:r>
              <a:rPr lang="en-US" baseline="30000" dirty="0"/>
              <a:t>nd</a:t>
            </a:r>
            <a:r>
              <a:rPr lang="en-US" baseline="0" dirty="0"/>
              <a:t> MOA may include effects on tubal transport or deleterious effects on sperm, but these mechanisms have mostly been investigated in vitro. </a:t>
            </a:r>
          </a:p>
        </p:txBody>
      </p:sp>
      <p:sp>
        <p:nvSpPr>
          <p:cNvPr id="4" name="Slide Number Placeholder 3"/>
          <p:cNvSpPr>
            <a:spLocks noGrp="1"/>
          </p:cNvSpPr>
          <p:nvPr>
            <p:ph type="sldNum" sz="quarter" idx="5"/>
          </p:nvPr>
        </p:nvSpPr>
        <p:spPr/>
        <p:txBody>
          <a:bodyPr/>
          <a:lstStyle/>
          <a:p>
            <a:fld id="{BD2B2DFA-04F6-4713-86A1-47E953577B26}" type="slidenum">
              <a:rPr lang="en-US" smtClean="0"/>
              <a:t>23</a:t>
            </a:fld>
            <a:endParaRPr lang="en-US"/>
          </a:p>
        </p:txBody>
      </p:sp>
    </p:spTree>
    <p:extLst>
      <p:ext uri="{BB962C8B-B14F-4D97-AF65-F5344CB8AC3E}">
        <p14:creationId xmlns:p14="http://schemas.microsoft.com/office/powerpoint/2010/main" val="724469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Compared to expected</a:t>
            </a:r>
            <a:r>
              <a:rPr lang="en-US" baseline="0" dirty="0"/>
              <a:t> pregnancy rate of 5-6% without contraception…</a:t>
            </a: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24</a:t>
            </a:fld>
            <a:endParaRPr lang="en-US"/>
          </a:p>
        </p:txBody>
      </p:sp>
    </p:spTree>
    <p:extLst>
      <p:ext uri="{BB962C8B-B14F-4D97-AF65-F5344CB8AC3E}">
        <p14:creationId xmlns:p14="http://schemas.microsoft.com/office/powerpoint/2010/main" val="97950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6</a:t>
            </a:fld>
            <a:endParaRPr lang="en-US"/>
          </a:p>
        </p:txBody>
      </p:sp>
    </p:spTree>
    <p:extLst>
      <p:ext uri="{BB962C8B-B14F-4D97-AF65-F5344CB8AC3E}">
        <p14:creationId xmlns:p14="http://schemas.microsoft.com/office/powerpoint/2010/main" val="3906575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inhibition of the LH surge. It</a:t>
            </a:r>
            <a:r>
              <a:rPr lang="uk-UA" baseline="0" dirty="0"/>
              <a:t>’</a:t>
            </a:r>
            <a:r>
              <a:rPr lang="en-US" baseline="0" dirty="0"/>
              <a:t>s very effective when used prior the onset of the LH surge, when follicle size is 12-17 mm, but l</a:t>
            </a:r>
            <a:r>
              <a:rPr lang="en-US" dirty="0"/>
              <a:t>oses efficacy</a:t>
            </a:r>
            <a:r>
              <a:rPr lang="en-US" baseline="0" dirty="0"/>
              <a:t> once LH surge has begun. </a:t>
            </a:r>
            <a:endParaRPr lang="en-US" dirty="0"/>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25</a:t>
            </a:fld>
            <a:endParaRPr lang="en-US"/>
          </a:p>
        </p:txBody>
      </p:sp>
    </p:spTree>
    <p:extLst>
      <p:ext uri="{BB962C8B-B14F-4D97-AF65-F5344CB8AC3E}">
        <p14:creationId xmlns:p14="http://schemas.microsoft.com/office/powerpoint/2010/main" val="19252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26</a:t>
            </a:fld>
            <a:endParaRPr lang="en-US"/>
          </a:p>
        </p:txBody>
      </p:sp>
    </p:spTree>
    <p:extLst>
      <p:ext uri="{BB962C8B-B14F-4D97-AF65-F5344CB8AC3E}">
        <p14:creationId xmlns:p14="http://schemas.microsoft.com/office/powerpoint/2010/main" val="240498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Although </a:t>
            </a:r>
            <a:r>
              <a:rPr lang="en-US" sz="1200" dirty="0" err="1"/>
              <a:t>lng</a:t>
            </a:r>
            <a:r>
              <a:rPr lang="en-US" sz="1200" dirty="0"/>
              <a:t> sometimes affects endometrial receptivity if taken before the LH surge, it has no effect on receptivity or blastocyst attachment after ovulation.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Only a few animal models have demonstrated impaired endometrial function when LNG was administered post-ovulation, but these studies use extremely high doses of LNG (40 mg/kg) so you can’t extrapolate to human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27</a:t>
            </a:fld>
            <a:endParaRPr lang="en-US"/>
          </a:p>
        </p:txBody>
      </p:sp>
    </p:spTree>
    <p:extLst>
      <p:ext uri="{BB962C8B-B14F-4D97-AF65-F5344CB8AC3E}">
        <p14:creationId xmlns:p14="http://schemas.microsoft.com/office/powerpoint/2010/main" val="122645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Pts val="1400"/>
              <a:buFontTx/>
              <a:buNone/>
              <a:tabLst/>
              <a:defRPr/>
            </a:pPr>
            <a:r>
              <a:rPr lang="en-US" baseline="0" dirty="0"/>
              <a:t>According to a meta-analysis…. twice the rate of pregnancy compared to UPA, but still well below the expected pregnancy rate in the absence of EC. </a:t>
            </a:r>
          </a:p>
          <a:p>
            <a:pPr marL="0" marR="0" indent="0" algn="l" defTabSz="914400" rtl="0" eaLnBrk="1" fontAlgn="auto" latinLnBrk="0" hangingPunct="1">
              <a:lnSpc>
                <a:spcPct val="100000"/>
              </a:lnSpc>
              <a:spcBef>
                <a:spcPts val="0"/>
              </a:spcBef>
              <a:spcAft>
                <a:spcPts val="0"/>
              </a:spcAft>
              <a:buClrTx/>
              <a:buSzPts val="1400"/>
              <a:buFontTx/>
              <a:buNone/>
              <a:tabLst/>
              <a:defRPr/>
            </a:pPr>
            <a:r>
              <a:rPr lang="en-US" baseline="0" dirty="0"/>
              <a:t>The only contraindication is known pregnancy, and that’s not because of risk its because of inefficacy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aseline="0" dirty="0"/>
              <a:t>available OTC since 2013, without age or gender limitations</a:t>
            </a:r>
          </a:p>
          <a:p>
            <a:pPr marL="0" marR="0" indent="0" algn="l" defTabSz="914400" rtl="0" eaLnBrk="1" fontAlgn="auto" latinLnBrk="0" hangingPunct="1">
              <a:lnSpc>
                <a:spcPct val="100000"/>
              </a:lnSpc>
              <a:spcBef>
                <a:spcPts val="0"/>
              </a:spcBef>
              <a:spcAft>
                <a:spcPts val="0"/>
              </a:spcAft>
              <a:buClrTx/>
              <a:buSzPts val="1400"/>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28</a:t>
            </a:fld>
            <a:endParaRPr lang="en-US"/>
          </a:p>
        </p:txBody>
      </p:sp>
    </p:spTree>
    <p:extLst>
      <p:ext uri="{BB962C8B-B14F-4D97-AF65-F5344CB8AC3E}">
        <p14:creationId xmlns:p14="http://schemas.microsoft.com/office/powerpoint/2010/main" val="4089465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IUDs exert a MOA independent of the menstrual cycle, UPA is effective until the LH peak, and LNG is effective until LH begins to rise</a:t>
            </a: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29</a:t>
            </a:fld>
            <a:endParaRPr lang="en-US"/>
          </a:p>
        </p:txBody>
      </p:sp>
    </p:spTree>
    <p:extLst>
      <p:ext uri="{BB962C8B-B14F-4D97-AF65-F5344CB8AC3E}">
        <p14:creationId xmlns:p14="http://schemas.microsoft.com/office/powerpoint/2010/main" val="230423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conducted a study to determine if we can predict for whom oral EC will fail. Three factors were found to correlate with increased pregnancy rates…conception probability (which is determined by the cycle-day)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Subsequent acts of intercourse completely negated the effect of EC. </a:t>
            </a: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32</a:t>
            </a:fld>
            <a:endParaRPr lang="en-US"/>
          </a:p>
        </p:txBody>
      </p:sp>
    </p:spTree>
    <p:extLst>
      <p:ext uri="{BB962C8B-B14F-4D97-AF65-F5344CB8AC3E}">
        <p14:creationId xmlns:p14="http://schemas.microsoft.com/office/powerpoint/2010/main" val="1806303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Lng</a:t>
            </a:r>
            <a:r>
              <a:rPr lang="en-US" baseline="0" dirty="0"/>
              <a:t> may be totally ineffective at a BMI of 30 or higher, </a:t>
            </a:r>
            <a:r>
              <a:rPr lang="en-US" dirty="0"/>
              <a:t>1/3</a:t>
            </a:r>
            <a:r>
              <a:rPr lang="en-US" baseline="0" dirty="0"/>
              <a:t> </a:t>
            </a:r>
            <a:r>
              <a:rPr lang="en-US" dirty="0"/>
              <a:t>of American women have a BMI of 30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data from 16 countries</a:t>
            </a:r>
            <a:r>
              <a:rPr lang="en-US" baseline="0" dirty="0"/>
              <a:t> including 6800 women does not show the same effect of obesity- some methodological flaws with the WHO data</a:t>
            </a:r>
          </a:p>
        </p:txBody>
      </p:sp>
      <p:sp>
        <p:nvSpPr>
          <p:cNvPr id="4" name="Slide Number Placeholder 3"/>
          <p:cNvSpPr>
            <a:spLocks noGrp="1"/>
          </p:cNvSpPr>
          <p:nvPr>
            <p:ph type="sldNum" sz="quarter" idx="5"/>
          </p:nvPr>
        </p:nvSpPr>
        <p:spPr/>
        <p:txBody>
          <a:bodyPr/>
          <a:lstStyle/>
          <a:p>
            <a:fld id="{BD2B2DFA-04F6-4713-86A1-47E953577B26}" type="slidenum">
              <a:rPr lang="en-US" smtClean="0"/>
              <a:t>33</a:t>
            </a:fld>
            <a:endParaRPr lang="en-US"/>
          </a:p>
        </p:txBody>
      </p:sp>
    </p:spTree>
    <p:extLst>
      <p:ext uri="{BB962C8B-B14F-4D97-AF65-F5344CB8AC3E}">
        <p14:creationId xmlns:p14="http://schemas.microsoft.com/office/powerpoint/2010/main" val="1474761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Obese women had ½ the serum concentration of LNG. This difference is not seen for UPA. </a:t>
            </a:r>
          </a:p>
        </p:txBody>
      </p:sp>
      <p:sp>
        <p:nvSpPr>
          <p:cNvPr id="4" name="Slide Number Placeholder 3"/>
          <p:cNvSpPr>
            <a:spLocks noGrp="1"/>
          </p:cNvSpPr>
          <p:nvPr>
            <p:ph type="sldNum" sz="quarter" idx="5"/>
          </p:nvPr>
        </p:nvSpPr>
        <p:spPr/>
        <p:txBody>
          <a:bodyPr/>
          <a:lstStyle/>
          <a:p>
            <a:fld id="{BD2B2DFA-04F6-4713-86A1-47E953577B26}" type="slidenum">
              <a:rPr lang="en-US" smtClean="0"/>
              <a:t>34</a:t>
            </a:fld>
            <a:endParaRPr lang="en-US"/>
          </a:p>
        </p:txBody>
      </p:sp>
    </p:spTree>
    <p:extLst>
      <p:ext uri="{BB962C8B-B14F-4D97-AF65-F5344CB8AC3E}">
        <p14:creationId xmlns:p14="http://schemas.microsoft.com/office/powerpoint/2010/main" val="2842302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study demonstrated that a double dose, or 3 mg dose of LNG, allowed women with obese BMI to achieve similar serum concentrations compared to normal BMI women using the typical dose. However, a new</a:t>
            </a:r>
            <a:r>
              <a:rPr lang="en-US" baseline="0" dirty="0"/>
              <a:t> study pushed this year showed that there was no decrease in the rate of follicle rupture when the LNG dose was doubled in overweight women.</a:t>
            </a:r>
            <a:endParaRPr lang="en-US" dirty="0"/>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35</a:t>
            </a:fld>
            <a:endParaRPr lang="en-US"/>
          </a:p>
        </p:txBody>
      </p:sp>
    </p:spTree>
    <p:extLst>
      <p:ext uri="{BB962C8B-B14F-4D97-AF65-F5344CB8AC3E}">
        <p14:creationId xmlns:p14="http://schemas.microsoft.com/office/powerpoint/2010/main" val="94368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characteristic that affects EC efficacy is when in the cycle unprotected sex occurred and how quickly EC is taken. </a:t>
            </a:r>
          </a:p>
        </p:txBody>
      </p:sp>
      <p:sp>
        <p:nvSpPr>
          <p:cNvPr id="4" name="Slide Number Placeholder 3"/>
          <p:cNvSpPr>
            <a:spLocks noGrp="1"/>
          </p:cNvSpPr>
          <p:nvPr>
            <p:ph type="sldNum" sz="quarter" idx="5"/>
          </p:nvPr>
        </p:nvSpPr>
        <p:spPr/>
        <p:txBody>
          <a:bodyPr/>
          <a:lstStyle/>
          <a:p>
            <a:fld id="{BD2B2DFA-04F6-4713-86A1-47E953577B26}" type="slidenum">
              <a:rPr lang="en-US" smtClean="0"/>
              <a:t>36</a:t>
            </a:fld>
            <a:endParaRPr lang="en-US"/>
          </a:p>
        </p:txBody>
      </p:sp>
    </p:spTree>
    <p:extLst>
      <p:ext uri="{BB962C8B-B14F-4D97-AF65-F5344CB8AC3E}">
        <p14:creationId xmlns:p14="http://schemas.microsoft.com/office/powerpoint/2010/main" val="201399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7</a:t>
            </a:fld>
            <a:endParaRPr lang="en-US"/>
          </a:p>
        </p:txBody>
      </p:sp>
    </p:spTree>
    <p:extLst>
      <p:ext uri="{BB962C8B-B14F-4D97-AF65-F5344CB8AC3E}">
        <p14:creationId xmlns:p14="http://schemas.microsoft.com/office/powerpoint/2010/main" val="2659218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37</a:t>
            </a:fld>
            <a:endParaRPr lang="en-US"/>
          </a:p>
        </p:txBody>
      </p:sp>
    </p:spTree>
    <p:extLst>
      <p:ext uri="{BB962C8B-B14F-4D97-AF65-F5344CB8AC3E}">
        <p14:creationId xmlns:p14="http://schemas.microsoft.com/office/powerpoint/2010/main" val="2182113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menses may be mistimed. LNG menses occurs 1-2 days early. After UPA menses occurs up to a week late.  </a:t>
            </a:r>
            <a:endParaRPr lang="en-US" dirty="0"/>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38</a:t>
            </a:fld>
            <a:endParaRPr lang="en-US"/>
          </a:p>
        </p:txBody>
      </p:sp>
    </p:spTree>
    <p:extLst>
      <p:ext uri="{BB962C8B-B14F-4D97-AF65-F5344CB8AC3E}">
        <p14:creationId xmlns:p14="http://schemas.microsoft.com/office/powerpoint/2010/main" val="630887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a:t>
            </a:r>
            <a:r>
              <a:rPr lang="en-US" baseline="0" dirty="0"/>
              <a:t>nless they get a Copper IUD, it does not protect against future sexual encounters. </a:t>
            </a:r>
            <a:endParaRPr lang="en-US" dirty="0"/>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39</a:t>
            </a:fld>
            <a:endParaRPr lang="en-US"/>
          </a:p>
        </p:txBody>
      </p:sp>
    </p:spTree>
    <p:extLst>
      <p:ext uri="{BB962C8B-B14F-4D97-AF65-F5344CB8AC3E}">
        <p14:creationId xmlns:p14="http://schemas.microsoft.com/office/powerpoint/2010/main" val="713026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40</a:t>
            </a:fld>
            <a:endParaRPr lang="en-US"/>
          </a:p>
        </p:txBody>
      </p:sp>
    </p:spTree>
    <p:extLst>
      <p:ext uri="{BB962C8B-B14F-4D97-AF65-F5344CB8AC3E}">
        <p14:creationId xmlns:p14="http://schemas.microsoft.com/office/powerpoint/2010/main" val="43030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ea"/>
                <a:cs typeface="+mn-cs"/>
              </a:rPr>
              <a:t>rifampicin, some anticonvulsants, </a:t>
            </a:r>
            <a:r>
              <a:rPr lang="en-US" dirty="0" err="1">
                <a:ea typeface="+mn-ea"/>
                <a:cs typeface="+mn-cs"/>
              </a:rPr>
              <a:t>griseofulvin</a:t>
            </a:r>
            <a:endParaRPr lang="en-US" dirty="0">
              <a:ea typeface="+mn-ea"/>
              <a:cs typeface="+mn-cs"/>
            </a:endParaRPr>
          </a:p>
        </p:txBody>
      </p:sp>
      <p:sp>
        <p:nvSpPr>
          <p:cNvPr id="4" name="Slide Number Placeholder 3"/>
          <p:cNvSpPr>
            <a:spLocks noGrp="1"/>
          </p:cNvSpPr>
          <p:nvPr>
            <p:ph type="sldNum" sz="quarter" idx="10"/>
          </p:nvPr>
        </p:nvSpPr>
        <p:spPr/>
        <p:txBody>
          <a:bodyPr/>
          <a:lstStyle/>
          <a:p>
            <a:fld id="{BD2B2DFA-04F6-4713-86A1-47E953577B26}" type="slidenum">
              <a:rPr lang="en-US" smtClean="0"/>
              <a:t>41</a:t>
            </a:fld>
            <a:endParaRPr lang="en-US"/>
          </a:p>
        </p:txBody>
      </p:sp>
    </p:spTree>
    <p:extLst>
      <p:ext uri="{BB962C8B-B14F-4D97-AF65-F5344CB8AC3E}">
        <p14:creationId xmlns:p14="http://schemas.microsoft.com/office/powerpoint/2010/main" val="886589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42</a:t>
            </a:fld>
            <a:endParaRPr lang="en-US"/>
          </a:p>
        </p:txBody>
      </p:sp>
    </p:spTree>
    <p:extLst>
      <p:ext uri="{BB962C8B-B14F-4D97-AF65-F5344CB8AC3E}">
        <p14:creationId xmlns:p14="http://schemas.microsoft.com/office/powerpoint/2010/main" val="1668232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Subsequent sex in the same cycle essentially negates the benefit of oral EC</a:t>
            </a:r>
            <a:r>
              <a:rPr lang="en-US" baseline="0" dirty="0"/>
              <a:t> and therefore </a:t>
            </a:r>
            <a:r>
              <a:rPr lang="en-US" dirty="0"/>
              <a:t>it makes sense that we should encourage regular</a:t>
            </a:r>
            <a:r>
              <a:rPr lang="en-US" baseline="0" dirty="0"/>
              <a:t> </a:t>
            </a:r>
            <a:r>
              <a:rPr lang="en-US" dirty="0"/>
              <a:t>contraceptive use asap after EC. Historically, women were told to wait until</a:t>
            </a:r>
            <a:r>
              <a:rPr lang="en-US" baseline="0" dirty="0"/>
              <a:t> their</a:t>
            </a:r>
            <a:r>
              <a:rPr lang="en-US" dirty="0"/>
              <a:t> next cycle to start HC. That’s not necessary for women using oral LNG</a:t>
            </a:r>
          </a:p>
          <a:p>
            <a:pPr eaLnBrk="1" hangingPunct="1">
              <a:spcBef>
                <a:spcPct val="0"/>
              </a:spcBef>
            </a:pPr>
            <a:endParaRPr lang="en-US" altLang="en-US" dirty="0"/>
          </a:p>
          <a:p>
            <a:pPr eaLnBrk="1" hangingPunct="1">
              <a:spcBef>
                <a:spcPct val="0"/>
              </a:spcBef>
            </a:pPr>
            <a:r>
              <a:rPr lang="en-US" altLang="en-US" dirty="0"/>
              <a:t>concern that a woman may not be able to return to the office or clinic 5 days after taking </a:t>
            </a:r>
            <a:r>
              <a:rPr lang="en-US" altLang="en-US" dirty="0" err="1"/>
              <a:t>UPA..The</a:t>
            </a:r>
            <a:r>
              <a:rPr lang="en-US" altLang="en-US" dirty="0"/>
              <a:t> CDC guidelines state that</a:t>
            </a:r>
          </a:p>
        </p:txBody>
      </p:sp>
      <p:sp>
        <p:nvSpPr>
          <p:cNvPr id="4" name="Slide Number Placeholder 3"/>
          <p:cNvSpPr>
            <a:spLocks noGrp="1"/>
          </p:cNvSpPr>
          <p:nvPr>
            <p:ph type="sldNum" sz="quarter" idx="5"/>
          </p:nvPr>
        </p:nvSpPr>
        <p:spPr/>
        <p:txBody>
          <a:bodyPr/>
          <a:lstStyle/>
          <a:p>
            <a:fld id="{BD2B2DFA-04F6-4713-86A1-47E953577B26}" type="slidenum">
              <a:rPr lang="en-US" smtClean="0"/>
              <a:t>43</a:t>
            </a:fld>
            <a:endParaRPr lang="en-US"/>
          </a:p>
        </p:txBody>
      </p:sp>
    </p:spTree>
    <p:extLst>
      <p:ext uri="{BB962C8B-B14F-4D97-AF65-F5344CB8AC3E}">
        <p14:creationId xmlns:p14="http://schemas.microsoft.com/office/powerpoint/2010/main" val="1275772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982019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population-based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Even with advanced provision, more than</a:t>
            </a:r>
            <a:r>
              <a:rPr lang="en-US" sz="1200" b="0" i="0" kern="1200" baseline="0" dirty="0">
                <a:solidFill>
                  <a:schemeClr val="tx1"/>
                </a:solidFill>
                <a:effectLst/>
                <a:latin typeface="+mn-lt"/>
                <a:ea typeface="+mn-ea"/>
                <a:cs typeface="+mn-cs"/>
              </a:rPr>
              <a:t> half of patients don’t use EC when indicated.</a:t>
            </a:r>
          </a:p>
        </p:txBody>
      </p:sp>
      <p:sp>
        <p:nvSpPr>
          <p:cNvPr id="4" name="Slide Number Placeholder 3"/>
          <p:cNvSpPr>
            <a:spLocks noGrp="1"/>
          </p:cNvSpPr>
          <p:nvPr>
            <p:ph type="sldNum" sz="quarter" idx="5"/>
          </p:nvPr>
        </p:nvSpPr>
        <p:spPr/>
        <p:txBody>
          <a:bodyPr/>
          <a:lstStyle/>
          <a:p>
            <a:fld id="{BD2B2DFA-04F6-4713-86A1-47E953577B26}" type="slidenum">
              <a:rPr lang="en-US" smtClean="0"/>
              <a:t>45</a:t>
            </a:fld>
            <a:endParaRPr lang="en-US"/>
          </a:p>
        </p:txBody>
      </p:sp>
    </p:spTree>
    <p:extLst>
      <p:ext uri="{BB962C8B-B14F-4D97-AF65-F5344CB8AC3E}">
        <p14:creationId xmlns:p14="http://schemas.microsoft.com/office/powerpoint/2010/main" val="133728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46</a:t>
            </a:fld>
            <a:endParaRPr lang="en-US"/>
          </a:p>
        </p:txBody>
      </p:sp>
    </p:spTree>
    <p:extLst>
      <p:ext uri="{BB962C8B-B14F-4D97-AF65-F5344CB8AC3E}">
        <p14:creationId xmlns:p14="http://schemas.microsoft.com/office/powerpoint/2010/main" val="94985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8</a:t>
            </a:fld>
            <a:endParaRPr lang="en-US"/>
          </a:p>
        </p:txBody>
      </p:sp>
    </p:spTree>
    <p:extLst>
      <p:ext uri="{BB962C8B-B14F-4D97-AF65-F5344CB8AC3E}">
        <p14:creationId xmlns:p14="http://schemas.microsoft.com/office/powerpoint/2010/main" val="625610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u="none" dirty="0"/>
          </a:p>
        </p:txBody>
      </p:sp>
    </p:spTree>
    <p:extLst>
      <p:ext uri="{BB962C8B-B14F-4D97-AF65-F5344CB8AC3E}">
        <p14:creationId xmlns:p14="http://schemas.microsoft.com/office/powerpoint/2010/main" val="3381425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ACOG PB and COs on EC recommend that EC be discussed with all patients and that it’s totally appropriate to provide advanced prescriptions. This is especially</a:t>
            </a:r>
            <a:r>
              <a:rPr lang="en-US" baseline="0" dirty="0"/>
              <a:t> important for young people who face unique barriers to access.</a:t>
            </a: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48</a:t>
            </a:fld>
            <a:endParaRPr lang="en-US"/>
          </a:p>
        </p:txBody>
      </p:sp>
    </p:spTree>
    <p:extLst>
      <p:ext uri="{BB962C8B-B14F-4D97-AF65-F5344CB8AC3E}">
        <p14:creationId xmlns:p14="http://schemas.microsoft.com/office/powerpoint/2010/main" val="747535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EC use has been framed as a response to a failure. We need to shift the way</a:t>
            </a:r>
            <a:r>
              <a:rPr lang="en-US" baseline="0" dirty="0"/>
              <a:t> we </a:t>
            </a:r>
            <a:r>
              <a:rPr lang="en-US" dirty="0"/>
              <a:t>think about it and</a:t>
            </a:r>
            <a:r>
              <a:rPr lang="en-US" baseline="0" dirty="0"/>
              <a:t> consider it </a:t>
            </a:r>
            <a:r>
              <a:rPr lang="en-US" dirty="0"/>
              <a:t>just another contraceptive option for women.</a:t>
            </a:r>
          </a:p>
          <a:p>
            <a:r>
              <a:rPr lang="en-US" dirty="0"/>
              <a:t>Having a prescription or actual pills for EC on hand in advance of needing it is really not that different from keeping band-aids in your house.</a:t>
            </a:r>
          </a:p>
        </p:txBody>
      </p:sp>
      <p:sp>
        <p:nvSpPr>
          <p:cNvPr id="4" name="Slide Number Placeholder 3"/>
          <p:cNvSpPr>
            <a:spLocks noGrp="1"/>
          </p:cNvSpPr>
          <p:nvPr>
            <p:ph type="sldNum" sz="quarter" idx="5"/>
          </p:nvPr>
        </p:nvSpPr>
        <p:spPr/>
        <p:txBody>
          <a:bodyPr/>
          <a:lstStyle/>
          <a:p>
            <a:fld id="{BD2B2DFA-04F6-4713-86A1-47E953577B26}" type="slidenum">
              <a:rPr lang="en-US" smtClean="0"/>
              <a:t>49</a:t>
            </a:fld>
            <a:endParaRPr lang="en-US"/>
          </a:p>
        </p:txBody>
      </p:sp>
    </p:spTree>
    <p:extLst>
      <p:ext uri="{BB962C8B-B14F-4D97-AF65-F5344CB8AC3E}">
        <p14:creationId xmlns:p14="http://schemas.microsoft.com/office/powerpoint/2010/main" val="3997049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other forms of contraception, young women report that they are most likely to hear about EC from their peers. However, women that reported learning about EC from a highly credible source, like a healthcare professional, they have more accurate knowledge and are 6x more likely to say they would use EC in the future if they needed it. </a:t>
            </a:r>
          </a:p>
        </p:txBody>
      </p:sp>
      <p:sp>
        <p:nvSpPr>
          <p:cNvPr id="4" name="Slide Number Placeholder 3"/>
          <p:cNvSpPr>
            <a:spLocks noGrp="1"/>
          </p:cNvSpPr>
          <p:nvPr>
            <p:ph type="sldNum" sz="quarter" idx="5"/>
          </p:nvPr>
        </p:nvSpPr>
        <p:spPr/>
        <p:txBody>
          <a:bodyPr/>
          <a:lstStyle/>
          <a:p>
            <a:fld id="{BD2B2DFA-04F6-4713-86A1-47E953577B26}" type="slidenum">
              <a:rPr lang="en-US" smtClean="0"/>
              <a:t>50</a:t>
            </a:fld>
            <a:endParaRPr lang="en-US"/>
          </a:p>
        </p:txBody>
      </p:sp>
    </p:spTree>
    <p:extLst>
      <p:ext uri="{BB962C8B-B14F-4D97-AF65-F5344CB8AC3E}">
        <p14:creationId xmlns:p14="http://schemas.microsoft.com/office/powerpoint/2010/main" val="2125682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a:r>
            <a:r>
              <a:rPr lang="en-US" baseline="0" dirty="0"/>
              <a:t>e silver lining is that there’s plenty of room for improvement in EC uptake. Prior counseling is the strongest predictor of EC use and it’s something that we’re all capable of. Women who had been counseled about EC were 8 times more likely to use EC. Knowing about EC and believing in its safety and efficacy are associated with EC use.  </a:t>
            </a: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51</a:t>
            </a:fld>
            <a:endParaRPr lang="en-US"/>
          </a:p>
        </p:txBody>
      </p:sp>
    </p:spTree>
    <p:extLst>
      <p:ext uri="{BB962C8B-B14F-4D97-AF65-F5344CB8AC3E}">
        <p14:creationId xmlns:p14="http://schemas.microsoft.com/office/powerpoint/2010/main" val="860376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rial" panose="020B0604020202020204" pitchFamily="34" charset="0"/>
                <a:ea typeface="ＭＳ Ｐゴシック" panose="020B0600070205080204" pitchFamily="34" charset="-128"/>
              </a:rPr>
              <a:t>There’s a common</a:t>
            </a:r>
            <a:r>
              <a:rPr lang="en-US" altLang="en-US" b="0" baseline="0" dirty="0">
                <a:latin typeface="Arial" panose="020B0604020202020204" pitchFamily="34" charset="0"/>
                <a:ea typeface="ＭＳ Ｐゴシック" panose="020B0600070205080204" pitchFamily="34" charset="-128"/>
              </a:rPr>
              <a:t> misconception that to promote EC is to promote risky sexual behaviors. </a:t>
            </a:r>
            <a:r>
              <a:rPr lang="en-US" altLang="en-US" b="0" dirty="0">
                <a:latin typeface="Arial" panose="020B0604020202020204" pitchFamily="34" charset="0"/>
                <a:ea typeface="ＭＳ Ｐゴシック" panose="020B0600070205080204" pitchFamily="34" charset="-128"/>
              </a:rPr>
              <a:t>Multiple studies have shown that improved access to EC is</a:t>
            </a:r>
            <a:r>
              <a:rPr lang="en-US" altLang="en-US" b="0" baseline="0" dirty="0">
                <a:latin typeface="Arial" panose="020B0604020202020204" pitchFamily="34" charset="0"/>
                <a:ea typeface="ＭＳ Ｐゴシック" panose="020B0600070205080204" pitchFamily="34" charset="-128"/>
              </a:rPr>
              <a:t> not associated with</a:t>
            </a:r>
            <a:r>
              <a:rPr lang="en-US" altLang="en-US" b="0" dirty="0">
                <a:latin typeface="Arial" panose="020B0604020202020204" pitchFamily="34" charset="0"/>
                <a:ea typeface="ＭＳ Ｐゴシック" panose="020B0600070205080204" pitchFamily="34" charset="-128"/>
              </a:rPr>
              <a:t> difference in rates of regular contraceptive use, STIs, unprotected intercourse, or condom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hlinkClick r:id="rId3" tooltip="American journal of public health."/>
              </a:rPr>
              <a:t>Am J Public Health.</a:t>
            </a:r>
            <a:r>
              <a:rPr lang="en-US" altLang="en-US" dirty="0">
                <a:latin typeface="Arial" panose="020B0604020202020204" pitchFamily="34" charset="0"/>
                <a:ea typeface="ＭＳ Ｐゴシック" panose="020B0600070205080204" pitchFamily="34" charset="-128"/>
              </a:rPr>
              <a:t> 2009 Mar;99(3):441-2. Study of French women accessing EC. </a:t>
            </a:r>
          </a:p>
          <a:p>
            <a:pPr eaLnBrk="1" hangingPunct="1"/>
            <a:r>
              <a:rPr lang="en-US" altLang="en-US" dirty="0">
                <a:latin typeface="Arial" panose="020B0604020202020204" pitchFamily="34" charset="0"/>
                <a:ea typeface="ＭＳ Ｐゴシック" panose="020B0600070205080204" pitchFamily="34" charset="-128"/>
              </a:rPr>
              <a:t>In 71% of the cases, no changes in contraceptive practices from the time of EC pill use to 6 months later: 41% of women continued use of highly effective methods and 30% continued less effective methods. 20% had switched to a more effective method while only 8.4% switched to less effective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hlinkClick r:id="rId3" tooltip="JAMA : the journal of the American Medical Association."/>
              </a:rPr>
              <a:t>JAMA.</a:t>
            </a:r>
            <a:r>
              <a:rPr lang="en-US" altLang="en-US" dirty="0">
                <a:latin typeface="Arial" panose="020B0604020202020204" pitchFamily="34" charset="0"/>
                <a:ea typeface="ＭＳ Ｐゴシック" panose="020B0600070205080204" pitchFamily="34" charset="-128"/>
              </a:rPr>
              <a:t> 2005 Jan 5;293(1):54-62. Direct access to emergency contraception through pharmacies and effect on unintended pregnancy and STIs: a randomized controlled trial. Pharmacy access vs. advanced prescription vs control. </a:t>
            </a: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52</a:t>
            </a:fld>
            <a:endParaRPr lang="en-US"/>
          </a:p>
        </p:txBody>
      </p:sp>
    </p:spTree>
    <p:extLst>
      <p:ext uri="{BB962C8B-B14F-4D97-AF65-F5344CB8AC3E}">
        <p14:creationId xmlns:p14="http://schemas.microsoft.com/office/powerpoint/2010/main" val="1216304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may be necessary to counsel patients on which pharmacy to use because a</a:t>
            </a:r>
            <a:r>
              <a:rPr lang="en-US" dirty="0"/>
              <a:t>ccess</a:t>
            </a:r>
            <a:r>
              <a:rPr lang="en-US" baseline="0" dirty="0"/>
              <a:t> to UPA remains a barrier. UPA is available in only 10% of pharmacies in both rural and urban areas. In one study, 65% of pharmacies provided incorrect information about EC over the phone. Pharmacy staff counseling is often poor quality. Factors associated with difficult accessing EC include being a teenager and being in the south. </a:t>
            </a:r>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54</a:t>
            </a:fld>
            <a:endParaRPr lang="en-US"/>
          </a:p>
        </p:txBody>
      </p:sp>
    </p:spTree>
    <p:extLst>
      <p:ext uri="{BB962C8B-B14F-4D97-AF65-F5344CB8AC3E}">
        <p14:creationId xmlns:p14="http://schemas.microsoft.com/office/powerpoint/2010/main" val="1529083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points of stress within the healthcare system with regard to offering IUDs as EC</a:t>
            </a:r>
          </a:p>
        </p:txBody>
      </p:sp>
      <p:sp>
        <p:nvSpPr>
          <p:cNvPr id="4" name="Slide Number Placeholder 3"/>
          <p:cNvSpPr>
            <a:spLocks noGrp="1"/>
          </p:cNvSpPr>
          <p:nvPr>
            <p:ph type="sldNum" sz="quarter" idx="5"/>
          </p:nvPr>
        </p:nvSpPr>
        <p:spPr/>
        <p:txBody>
          <a:bodyPr/>
          <a:lstStyle/>
          <a:p>
            <a:fld id="{BD2B2DFA-04F6-4713-86A1-47E953577B26}" type="slidenum">
              <a:rPr lang="en-US" smtClean="0"/>
              <a:t>55</a:t>
            </a:fld>
            <a:endParaRPr lang="en-US"/>
          </a:p>
        </p:txBody>
      </p:sp>
    </p:spTree>
    <p:extLst>
      <p:ext uri="{BB962C8B-B14F-4D97-AF65-F5344CB8AC3E}">
        <p14:creationId xmlns:p14="http://schemas.microsoft.com/office/powerpoint/2010/main" val="1369540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r>
              <a:rPr lang="en-US" baseline="0" dirty="0"/>
              <a:t> include fact sheets, algorithms for phone triage for EC requests</a:t>
            </a:r>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56</a:t>
            </a:fld>
            <a:endParaRPr lang="en-US"/>
          </a:p>
        </p:txBody>
      </p:sp>
    </p:spTree>
    <p:extLst>
      <p:ext uri="{BB962C8B-B14F-4D97-AF65-F5344CB8AC3E}">
        <p14:creationId xmlns:p14="http://schemas.microsoft.com/office/powerpoint/2010/main" val="599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57</a:t>
            </a:fld>
            <a:endParaRPr lang="en-US"/>
          </a:p>
        </p:txBody>
      </p:sp>
    </p:spTree>
    <p:extLst>
      <p:ext uri="{BB962C8B-B14F-4D97-AF65-F5344CB8AC3E}">
        <p14:creationId xmlns:p14="http://schemas.microsoft.com/office/powerpoint/2010/main" val="174515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10</a:t>
            </a:fld>
            <a:endParaRPr lang="en-US"/>
          </a:p>
        </p:txBody>
      </p:sp>
    </p:spTree>
    <p:extLst>
      <p:ext uri="{BB962C8B-B14F-4D97-AF65-F5344CB8AC3E}">
        <p14:creationId xmlns:p14="http://schemas.microsoft.com/office/powerpoint/2010/main" val="3820685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58</a:t>
            </a:fld>
            <a:endParaRPr lang="en-US"/>
          </a:p>
        </p:txBody>
      </p:sp>
    </p:spTree>
    <p:extLst>
      <p:ext uri="{BB962C8B-B14F-4D97-AF65-F5344CB8AC3E}">
        <p14:creationId xmlns:p14="http://schemas.microsoft.com/office/powerpoint/2010/main" val="684769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alternative for pts with estrogen contraindications that have tried and failed </a:t>
            </a:r>
            <a:r>
              <a:rPr lang="en-US" baseline="0" dirty="0" err="1"/>
              <a:t>norethindrone</a:t>
            </a:r>
            <a:r>
              <a:rPr lang="en-US" baseline="0" dirty="0"/>
              <a:t> of other POCs.</a:t>
            </a:r>
            <a:endParaRPr lang="en-US" dirty="0"/>
          </a:p>
          <a:p>
            <a:r>
              <a:rPr lang="en-US" dirty="0" err="1"/>
              <a:t>MoA</a:t>
            </a:r>
            <a:r>
              <a:rPr lang="en-US" dirty="0"/>
              <a:t>: inhibition</a:t>
            </a:r>
            <a:r>
              <a:rPr lang="en-US" baseline="0" dirty="0"/>
              <a:t> of ovulation and thickening of cervical mucus, Half life &gt; 30 hours</a:t>
            </a:r>
            <a:endParaRPr lang="en-US" dirty="0"/>
          </a:p>
          <a:p>
            <a:r>
              <a:rPr lang="en-US" dirty="0"/>
              <a:t>Contrast</a:t>
            </a:r>
            <a:r>
              <a:rPr lang="en-US" baseline="0" dirty="0"/>
              <a:t> </a:t>
            </a:r>
            <a:r>
              <a:rPr lang="en-US" dirty="0"/>
              <a:t>this to </a:t>
            </a:r>
            <a:r>
              <a:rPr lang="en-US" dirty="0" err="1"/>
              <a:t>norethindrone</a:t>
            </a:r>
            <a:r>
              <a:rPr lang="en-US" dirty="0"/>
              <a:t> which does not reliable prevent ovulation, it</a:t>
            </a:r>
            <a:r>
              <a:rPr lang="en-US" baseline="0" dirty="0"/>
              <a:t> works by thickening the cervical mucus, must be taken at the same time every day, and doesn’t have a pill-free interval. </a:t>
            </a:r>
          </a:p>
          <a:p>
            <a:r>
              <a:rPr lang="en-US" baseline="0" dirty="0"/>
              <a:t>Renal impairment and adrenal insufficiency are contraindications to using </a:t>
            </a:r>
            <a:r>
              <a:rPr lang="en-US" baseline="0" dirty="0" err="1"/>
              <a:t>Slynd</a:t>
            </a:r>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61</a:t>
            </a:fld>
            <a:endParaRPr lang="en-US"/>
          </a:p>
        </p:txBody>
      </p:sp>
    </p:spTree>
    <p:extLst>
      <p:ext uri="{BB962C8B-B14F-4D97-AF65-F5344CB8AC3E}">
        <p14:creationId xmlns:p14="http://schemas.microsoft.com/office/powerpoint/2010/main" val="4213050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Arial"/>
              </a:rPr>
              <a:t>This data suggests that the guidance to women regarding a missed dose of </a:t>
            </a:r>
            <a:r>
              <a:rPr kumimoji="0" lang="en-GB" sz="1200" b="0" i="0" u="none" strike="noStrike" kern="1200" cap="none" spc="0" normalizeH="0" baseline="0" noProof="0" dirty="0" err="1">
                <a:ln>
                  <a:noFill/>
                </a:ln>
                <a:solidFill>
                  <a:prstClr val="white"/>
                </a:solidFill>
                <a:effectLst/>
                <a:uLnTx/>
                <a:uFillTx/>
                <a:latin typeface="Arial"/>
                <a:ea typeface="+mn-ea"/>
                <a:cs typeface="Arial"/>
              </a:rPr>
              <a:t>Drospirenone</a:t>
            </a:r>
            <a:r>
              <a:rPr kumimoji="0" lang="en-GB" sz="1200" b="0" i="0" u="none" strike="noStrike" kern="1200" cap="none" spc="0" normalizeH="0" baseline="0" noProof="0" dirty="0">
                <a:ln>
                  <a:noFill/>
                </a:ln>
                <a:solidFill>
                  <a:prstClr val="white"/>
                </a:solidFill>
                <a:effectLst/>
                <a:uLnTx/>
                <a:uFillTx/>
                <a:latin typeface="Arial"/>
                <a:ea typeface="+mn-ea"/>
                <a:cs typeface="Arial"/>
              </a:rPr>
              <a:t>-only can be the same as for newest COCs </a:t>
            </a:r>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62</a:t>
            </a:fld>
            <a:endParaRPr lang="en-US"/>
          </a:p>
        </p:txBody>
      </p:sp>
    </p:spTree>
    <p:extLst>
      <p:ext uri="{BB962C8B-B14F-4D97-AF65-F5344CB8AC3E}">
        <p14:creationId xmlns:p14="http://schemas.microsoft.com/office/powerpoint/2010/main" val="1453742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 had BMI &gt; 30 and almost 1.5 had </a:t>
            </a:r>
            <a:r>
              <a:rPr lang="en-US" baseline="0" dirty="0"/>
              <a:t>BMI &gt; 35. The </a:t>
            </a:r>
            <a:r>
              <a:rPr lang="en-US" dirty="0"/>
              <a:t>Pearl index which is a measure of contraceptive</a:t>
            </a:r>
            <a:r>
              <a:rPr lang="en-US" baseline="0" dirty="0"/>
              <a:t> effectiveness was very </a:t>
            </a:r>
            <a:r>
              <a:rPr lang="en-US" dirty="0"/>
              <a:t>similar between groups</a:t>
            </a:r>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63</a:t>
            </a:fld>
            <a:endParaRPr lang="en-US"/>
          </a:p>
        </p:txBody>
      </p:sp>
    </p:spTree>
    <p:extLst>
      <p:ext uri="{BB962C8B-B14F-4D97-AF65-F5344CB8AC3E}">
        <p14:creationId xmlns:p14="http://schemas.microsoft.com/office/powerpoint/2010/main" val="1416433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s-PA" dirty="0"/>
              <a:t>Percent of subjects with </a:t>
            </a:r>
            <a:r>
              <a:rPr lang="en-US" altLang="es-PA" b="1" dirty="0"/>
              <a:t>unscheduled bleedings </a:t>
            </a:r>
            <a:r>
              <a:rPr lang="en-US" altLang="es-PA" dirty="0"/>
              <a:t>decreased from </a:t>
            </a:r>
            <a:r>
              <a:rPr lang="en-US" altLang="es-PA" b="1" dirty="0"/>
              <a:t>71.4% </a:t>
            </a:r>
            <a:r>
              <a:rPr lang="en-US" altLang="es-PA" dirty="0"/>
              <a:t>in cycle 2 to </a:t>
            </a:r>
            <a:r>
              <a:rPr lang="en-US" altLang="es-PA" b="1" dirty="0"/>
              <a:t>47.1% </a:t>
            </a:r>
            <a:r>
              <a:rPr lang="en-US" altLang="es-PA" dirty="0"/>
              <a:t>in cycle 13 </a:t>
            </a:r>
          </a:p>
          <a:p>
            <a:pPr lvl="1" eaLnBrk="1" hangingPunct="1"/>
            <a:r>
              <a:rPr lang="en-US" altLang="es-PA" dirty="0"/>
              <a:t>mean duration of unscheduled bleeding/spotting decreased from </a:t>
            </a:r>
            <a:r>
              <a:rPr lang="en-US" altLang="es-PA" b="1" dirty="0"/>
              <a:t>4.1</a:t>
            </a:r>
            <a:r>
              <a:rPr lang="en-US" altLang="es-PA" dirty="0"/>
              <a:t> days during the second cycle to </a:t>
            </a:r>
            <a:r>
              <a:rPr lang="en-US" altLang="es-PA" b="1" dirty="0"/>
              <a:t>2.0 </a:t>
            </a:r>
            <a:r>
              <a:rPr lang="en-US" altLang="es-PA" dirty="0"/>
              <a:t>days in cycle 13</a:t>
            </a:r>
          </a:p>
          <a:p>
            <a:pPr lvl="1" eaLnBrk="1" hangingPunct="1"/>
            <a:r>
              <a:rPr lang="en-US" altLang="es-PA" dirty="0"/>
              <a:t>Image is from phase 3 trial</a:t>
            </a:r>
            <a:r>
              <a:rPr lang="en-US" altLang="es-PA" baseline="0" dirty="0"/>
              <a:t> paper.</a:t>
            </a:r>
            <a:endParaRPr lang="en-US" altLang="es-P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Times New Roman" panose="02020603050405020304" pitchFamily="18" charset="0"/>
                <a:cs typeface="Times New Roman" panose="02020603050405020304" pitchFamily="18" charset="0"/>
              </a:rPr>
              <a:t>Palacios S, et al. </a:t>
            </a:r>
            <a:r>
              <a:rPr lang="en-US" sz="1200" dirty="0" err="1">
                <a:solidFill>
                  <a:srgbClr val="000000"/>
                </a:solidFill>
                <a:ea typeface="Times New Roman" panose="02020603050405020304" pitchFamily="18" charset="0"/>
                <a:cs typeface="Times New Roman" panose="02020603050405020304" pitchFamily="18" charset="0"/>
              </a:rPr>
              <a:t>Oestrogen</a:t>
            </a:r>
            <a:r>
              <a:rPr lang="en-US" sz="1200" dirty="0">
                <a:solidFill>
                  <a:srgbClr val="000000"/>
                </a:solidFill>
                <a:ea typeface="Times New Roman" panose="02020603050405020304" pitchFamily="18" charset="0"/>
                <a:cs typeface="Times New Roman" panose="02020603050405020304" pitchFamily="18" charset="0"/>
              </a:rPr>
              <a:t>-free oral contraception with a 4 mg </a:t>
            </a:r>
            <a:r>
              <a:rPr lang="en-US" sz="1200" dirty="0" err="1">
                <a:solidFill>
                  <a:srgbClr val="000000"/>
                </a:solidFill>
                <a:ea typeface="Times New Roman" panose="02020603050405020304" pitchFamily="18" charset="0"/>
                <a:cs typeface="Times New Roman" panose="02020603050405020304" pitchFamily="18" charset="0"/>
              </a:rPr>
              <a:t>drospirenone</a:t>
            </a:r>
            <a:r>
              <a:rPr lang="en-US" sz="1200" dirty="0">
                <a:solidFill>
                  <a:srgbClr val="000000"/>
                </a:solidFill>
                <a:ea typeface="Times New Roman" panose="02020603050405020304" pitchFamily="18" charset="0"/>
                <a:cs typeface="Times New Roman" panose="02020603050405020304" pitchFamily="18" charset="0"/>
              </a:rPr>
              <a:t>-only pill: new data and a review of the literature. </a:t>
            </a:r>
            <a:r>
              <a:rPr lang="en-US" sz="1200" dirty="0" err="1">
                <a:solidFill>
                  <a:srgbClr val="000000"/>
                </a:solidFill>
                <a:ea typeface="Times New Roman" panose="02020603050405020304" pitchFamily="18" charset="0"/>
                <a:cs typeface="Times New Roman" panose="02020603050405020304" pitchFamily="18" charset="0"/>
              </a:rPr>
              <a:t>Eur</a:t>
            </a:r>
            <a:r>
              <a:rPr lang="en-US" sz="1200" dirty="0">
                <a:solidFill>
                  <a:srgbClr val="000000"/>
                </a:solidFill>
                <a:ea typeface="Times New Roman" panose="02020603050405020304" pitchFamily="18" charset="0"/>
                <a:cs typeface="Times New Roman" panose="02020603050405020304" pitchFamily="18" charset="0"/>
              </a:rPr>
              <a:t> J </a:t>
            </a:r>
            <a:r>
              <a:rPr lang="en-US" sz="1200" dirty="0" err="1">
                <a:solidFill>
                  <a:srgbClr val="000000"/>
                </a:solidFill>
                <a:ea typeface="Times New Roman" panose="02020603050405020304" pitchFamily="18" charset="0"/>
                <a:cs typeface="Times New Roman" panose="02020603050405020304" pitchFamily="18" charset="0"/>
              </a:rPr>
              <a:t>Contracept</a:t>
            </a:r>
            <a:r>
              <a:rPr lang="en-US" sz="1200" dirty="0">
                <a:solidFill>
                  <a:srgbClr val="000000"/>
                </a:solidFill>
                <a:ea typeface="Times New Roman" panose="02020603050405020304" pitchFamily="18" charset="0"/>
                <a:cs typeface="Times New Roman" panose="02020603050405020304" pitchFamily="18" charset="0"/>
              </a:rPr>
              <a:t> </a:t>
            </a:r>
            <a:r>
              <a:rPr lang="en-US" sz="1200" dirty="0" err="1">
                <a:solidFill>
                  <a:srgbClr val="000000"/>
                </a:solidFill>
                <a:ea typeface="Times New Roman" panose="02020603050405020304" pitchFamily="18" charset="0"/>
                <a:cs typeface="Times New Roman" panose="02020603050405020304" pitchFamily="18" charset="0"/>
              </a:rPr>
              <a:t>Reprod</a:t>
            </a:r>
            <a:r>
              <a:rPr lang="en-US" sz="1200" dirty="0">
                <a:solidFill>
                  <a:srgbClr val="000000"/>
                </a:solidFill>
                <a:ea typeface="Times New Roman" panose="02020603050405020304" pitchFamily="18" charset="0"/>
                <a:cs typeface="Times New Roman" panose="02020603050405020304" pitchFamily="18" charset="0"/>
              </a:rPr>
              <a:t> Health Care. 2020;:1-7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prstClr val="black"/>
                </a:solidFill>
                <a:cs typeface="Arial" panose="020B0604020202020204" pitchFamily="34" charset="0"/>
              </a:rPr>
              <a:t>Menstrual </a:t>
            </a:r>
            <a:r>
              <a:rPr lang="es-MX" sz="1200" dirty="0" err="1">
                <a:solidFill>
                  <a:prstClr val="black"/>
                </a:solidFill>
                <a:cs typeface="Arial" panose="020B0604020202020204" pitchFamily="34" charset="0"/>
              </a:rPr>
              <a:t>bleeding</a:t>
            </a:r>
            <a:r>
              <a:rPr lang="es-MX" sz="1200" dirty="0">
                <a:solidFill>
                  <a:prstClr val="black"/>
                </a:solidFill>
                <a:cs typeface="Arial" panose="020B0604020202020204" pitchFamily="34" charset="0"/>
              </a:rPr>
              <a:t> </a:t>
            </a:r>
            <a:r>
              <a:rPr lang="es-MX" sz="1200" dirty="0" err="1">
                <a:solidFill>
                  <a:prstClr val="black"/>
                </a:solidFill>
                <a:cs typeface="Arial" panose="020B0604020202020204" pitchFamily="34" charset="0"/>
              </a:rPr>
              <a:t>disorders</a:t>
            </a:r>
            <a:r>
              <a:rPr lang="es-MX" sz="1200" dirty="0">
                <a:solidFill>
                  <a:prstClr val="black"/>
                </a:solidFill>
                <a:cs typeface="Arial" panose="020B0604020202020204" pitchFamily="34" charset="0"/>
              </a:rPr>
              <a:t> </a:t>
            </a:r>
            <a:r>
              <a:rPr lang="es-MX" sz="1200" dirty="0" err="1">
                <a:solidFill>
                  <a:prstClr val="black"/>
                </a:solidFill>
                <a:cs typeface="Arial" panose="020B0604020202020204" pitchFamily="34" charset="0"/>
              </a:rPr>
              <a:t>included</a:t>
            </a:r>
            <a:r>
              <a:rPr lang="es-MX" sz="1200" dirty="0">
                <a:solidFill>
                  <a:prstClr val="black"/>
                </a:solidFill>
                <a:cs typeface="Arial" panose="020B0604020202020204" pitchFamily="34" charset="0"/>
              </a:rPr>
              <a:t> </a:t>
            </a:r>
            <a:r>
              <a:rPr lang="es-MX" sz="1200" dirty="0" err="1">
                <a:solidFill>
                  <a:prstClr val="black"/>
                </a:solidFill>
                <a:cs typeface="Arial" panose="020B0604020202020204" pitchFamily="34" charset="0"/>
              </a:rPr>
              <a:t>metrorrhagia</a:t>
            </a:r>
            <a:r>
              <a:rPr lang="es-MX" sz="1200" dirty="0">
                <a:solidFill>
                  <a:prstClr val="black"/>
                </a:solidFill>
                <a:cs typeface="Arial" panose="020B0604020202020204" pitchFamily="34" charset="0"/>
              </a:rPr>
              <a:t>, irregular menstrual </a:t>
            </a:r>
            <a:r>
              <a:rPr lang="es-MX" sz="1200" dirty="0" err="1">
                <a:solidFill>
                  <a:prstClr val="black"/>
                </a:solidFill>
                <a:cs typeface="Arial" panose="020B0604020202020204" pitchFamily="34" charset="0"/>
              </a:rPr>
              <a:t>hemorrhage</a:t>
            </a:r>
            <a:r>
              <a:rPr lang="es-MX" sz="1200" dirty="0">
                <a:solidFill>
                  <a:prstClr val="black"/>
                </a:solidFill>
                <a:cs typeface="Arial" panose="020B0604020202020204" pitchFamily="34" charset="0"/>
              </a:rPr>
              <a:t>, vaginal </a:t>
            </a:r>
            <a:r>
              <a:rPr lang="es-MX" sz="1200" dirty="0" err="1">
                <a:solidFill>
                  <a:prstClr val="black"/>
                </a:solidFill>
                <a:cs typeface="Arial" panose="020B0604020202020204" pitchFamily="34" charset="0"/>
              </a:rPr>
              <a:t>hemorrhage</a:t>
            </a:r>
            <a:r>
              <a:rPr lang="es-MX" sz="1200" dirty="0">
                <a:solidFill>
                  <a:prstClr val="black"/>
                </a:solidFill>
                <a:cs typeface="Arial" panose="020B0604020202020204" pitchFamily="34" charset="0"/>
              </a:rPr>
              <a:t>, </a:t>
            </a:r>
            <a:r>
              <a:rPr lang="es-MX" sz="1200" dirty="0" err="1">
                <a:solidFill>
                  <a:prstClr val="black"/>
                </a:solidFill>
                <a:cs typeface="Arial" panose="020B0604020202020204" pitchFamily="34" charset="0"/>
              </a:rPr>
              <a:t>menorrhagia</a:t>
            </a:r>
            <a:r>
              <a:rPr lang="es-MX" sz="1200" dirty="0">
                <a:solidFill>
                  <a:prstClr val="black"/>
                </a:solidFill>
                <a:cs typeface="Arial" panose="020B0604020202020204" pitchFamily="34" charset="0"/>
              </a:rPr>
              <a:t>, </a:t>
            </a:r>
            <a:r>
              <a:rPr lang="es-MX" sz="1200" dirty="0" err="1">
                <a:solidFill>
                  <a:prstClr val="black"/>
                </a:solidFill>
                <a:cs typeface="Arial" panose="020B0604020202020204" pitchFamily="34" charset="0"/>
              </a:rPr>
              <a:t>uterine</a:t>
            </a:r>
            <a:r>
              <a:rPr lang="es-MX" sz="1200" dirty="0">
                <a:solidFill>
                  <a:prstClr val="black"/>
                </a:solidFill>
                <a:cs typeface="Arial" panose="020B0604020202020204" pitchFamily="34" charset="0"/>
              </a:rPr>
              <a:t> </a:t>
            </a:r>
            <a:r>
              <a:rPr lang="es-MX" sz="1200" dirty="0" err="1">
                <a:solidFill>
                  <a:prstClr val="black"/>
                </a:solidFill>
                <a:cs typeface="Arial" panose="020B0604020202020204" pitchFamily="34" charset="0"/>
              </a:rPr>
              <a:t>hemorrhage</a:t>
            </a:r>
            <a:r>
              <a:rPr lang="es-MX" sz="1200" dirty="0">
                <a:solidFill>
                  <a:prstClr val="black"/>
                </a:solidFill>
                <a:cs typeface="Arial" panose="020B0604020202020204" pitchFamily="34" charset="0"/>
              </a:rPr>
              <a:t>, and </a:t>
            </a:r>
            <a:r>
              <a:rPr lang="es-MX" sz="1200" dirty="0" err="1">
                <a:solidFill>
                  <a:prstClr val="black"/>
                </a:solidFill>
                <a:cs typeface="Arial" panose="020B0604020202020204" pitchFamily="34" charset="0"/>
              </a:rPr>
              <a:t>amenorrhea</a:t>
            </a:r>
            <a:r>
              <a:rPr lang="es-MX" sz="1200" dirty="0">
                <a:solidFill>
                  <a:prstClr val="black"/>
                </a:solidFill>
                <a:cs typeface="Arial" panose="020B0604020202020204" pitchFamily="34" charset="0"/>
              </a:rPr>
              <a:t>. </a:t>
            </a:r>
          </a:p>
        </p:txBody>
      </p:sp>
      <p:sp>
        <p:nvSpPr>
          <p:cNvPr id="4" name="Slide Number Placeholder 3"/>
          <p:cNvSpPr>
            <a:spLocks noGrp="1"/>
          </p:cNvSpPr>
          <p:nvPr>
            <p:ph type="sldNum" sz="quarter" idx="10"/>
          </p:nvPr>
        </p:nvSpPr>
        <p:spPr/>
        <p:txBody>
          <a:bodyPr/>
          <a:lstStyle/>
          <a:p>
            <a:fld id="{BD2B2DFA-04F6-4713-86A1-47E953577B26}" type="slidenum">
              <a:rPr lang="en-US" smtClean="0"/>
              <a:t>64</a:t>
            </a:fld>
            <a:endParaRPr lang="en-US"/>
          </a:p>
        </p:txBody>
      </p:sp>
    </p:spTree>
    <p:extLst>
      <p:ext uri="{BB962C8B-B14F-4D97-AF65-F5344CB8AC3E}">
        <p14:creationId xmlns:p14="http://schemas.microsoft.com/office/powerpoint/2010/main" val="3534372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CD319B"/>
                </a:solidFill>
                <a:latin typeface="Arial" panose="020B0604020202020204" pitchFamily="34" charset="0"/>
                <a:cs typeface="Arial" panose="020B0604020202020204" pitchFamily="34" charset="0"/>
              </a:rPr>
              <a:t>No</a:t>
            </a:r>
            <a:r>
              <a:rPr lang="en-US" sz="1200" b="0" dirty="0">
                <a:solidFill>
                  <a:srgbClr val="CD319B"/>
                </a:solidFill>
                <a:latin typeface="Arial" panose="020B0604020202020204" pitchFamily="34" charset="0"/>
                <a:cs typeface="Arial" panose="020B0604020202020204" pitchFamily="34" charset="0"/>
              </a:rPr>
              <a:t> thromboembolic events </a:t>
            </a:r>
            <a:r>
              <a:rPr lang="en-US" sz="1200" b="0" dirty="0">
                <a:latin typeface="Arial" panose="020B0604020202020204" pitchFamily="34" charset="0"/>
                <a:cs typeface="Arial" panose="020B0604020202020204" pitchFamily="34" charset="0"/>
              </a:rPr>
              <a:t>in </a:t>
            </a:r>
            <a:r>
              <a:rPr lang="en-US" sz="1200" dirty="0">
                <a:latin typeface="Arial" panose="020B0604020202020204" pitchFamily="34" charset="0"/>
                <a:cs typeface="Arial" panose="020B0604020202020204" pitchFamily="34" charset="0"/>
              </a:rPr>
              <a:t>the more than 20,000 cycles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Additionally no weight gain and no impact on lipid 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Excluded women with </a:t>
            </a:r>
            <a:r>
              <a:rPr lang="en-US" sz="12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hx</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of VTE or increased</a:t>
            </a:r>
            <a:r>
              <a:rPr lang="en-US" sz="1200" baseline="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risk for CV events</a:t>
            </a:r>
            <a:endParaRPr lang="en-US" sz="5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65</a:t>
            </a:fld>
            <a:endParaRPr lang="en-US"/>
          </a:p>
        </p:txBody>
      </p:sp>
    </p:spTree>
    <p:extLst>
      <p:ext uri="{BB962C8B-B14F-4D97-AF65-F5344CB8AC3E}">
        <p14:creationId xmlns:p14="http://schemas.microsoft.com/office/powerpoint/2010/main" val="2906967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clinical trial limited to BMI &lt;=35</a:t>
            </a:r>
          </a:p>
          <a:p>
            <a:endParaRPr lang="en-US" dirty="0"/>
          </a:p>
          <a:p>
            <a:r>
              <a:rPr lang="en-US" sz="1200" b="0" i="0" kern="1200" dirty="0" err="1">
                <a:solidFill>
                  <a:schemeClr val="tx1"/>
                </a:solidFill>
                <a:effectLst/>
                <a:latin typeface="+mn-lt"/>
                <a:ea typeface="+mn-ea"/>
                <a:cs typeface="+mn-cs"/>
              </a:rPr>
              <a:t>Douxfils</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Klipping</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Duijkers</a:t>
            </a:r>
            <a:r>
              <a:rPr lang="en-US" sz="1200" b="0" i="0" kern="1200" dirty="0">
                <a:solidFill>
                  <a:schemeClr val="tx1"/>
                </a:solidFill>
                <a:effectLst/>
                <a:latin typeface="+mn-lt"/>
                <a:ea typeface="+mn-ea"/>
                <a:cs typeface="+mn-cs"/>
              </a:rPr>
              <a:t> I, </a:t>
            </a:r>
            <a:r>
              <a:rPr lang="en-US" sz="1200" b="0" i="0" kern="1200" dirty="0" err="1">
                <a:solidFill>
                  <a:schemeClr val="tx1"/>
                </a:solidFill>
                <a:effectLst/>
                <a:latin typeface="+mn-lt"/>
                <a:ea typeface="+mn-ea"/>
                <a:cs typeface="+mn-cs"/>
              </a:rPr>
              <a:t>Kinet</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Mawet</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Maillard</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Jost</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Rosing</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Foidart</a:t>
            </a:r>
            <a:r>
              <a:rPr lang="en-US" sz="1200" b="0" i="0" kern="1200" dirty="0">
                <a:solidFill>
                  <a:schemeClr val="tx1"/>
                </a:solidFill>
                <a:effectLst/>
                <a:latin typeface="+mn-lt"/>
                <a:ea typeface="+mn-ea"/>
                <a:cs typeface="+mn-cs"/>
              </a:rPr>
              <a:t> JM. Evaluation of the effect of a new oral contraceptive containing </a:t>
            </a:r>
            <a:r>
              <a:rPr lang="en-US" sz="1200" b="0" i="0" kern="1200" dirty="0" err="1">
                <a:solidFill>
                  <a:schemeClr val="tx1"/>
                </a:solidFill>
                <a:effectLst/>
                <a:latin typeface="+mn-lt"/>
                <a:ea typeface="+mn-ea"/>
                <a:cs typeface="+mn-cs"/>
              </a:rPr>
              <a:t>estetrol</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drospirenone</a:t>
            </a:r>
            <a:r>
              <a:rPr lang="en-US" sz="1200" b="0" i="0" kern="1200" dirty="0">
                <a:solidFill>
                  <a:schemeClr val="tx1"/>
                </a:solidFill>
                <a:effectLst/>
                <a:latin typeface="+mn-lt"/>
                <a:ea typeface="+mn-ea"/>
                <a:cs typeface="+mn-cs"/>
              </a:rPr>
              <a:t> on hemostasis parameters. Contraception. 2020 Dec;102(6):396-402.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10.1016/j.contraception.2020.08.015.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2020 Sep 19. PMID: 32956694.</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Creinin</a:t>
            </a:r>
            <a:r>
              <a:rPr lang="en-US" sz="1200" b="0" i="0" kern="1200" dirty="0">
                <a:solidFill>
                  <a:schemeClr val="tx1"/>
                </a:solidFill>
                <a:effectLst/>
                <a:latin typeface="+mn-lt"/>
                <a:ea typeface="+mn-ea"/>
                <a:cs typeface="+mn-cs"/>
              </a:rPr>
              <a:t> MD, </a:t>
            </a:r>
            <a:r>
              <a:rPr lang="en-US" sz="1200" b="0" i="0" kern="1200" dirty="0" err="1">
                <a:solidFill>
                  <a:schemeClr val="tx1"/>
                </a:solidFill>
                <a:effectLst/>
                <a:latin typeface="+mn-lt"/>
                <a:ea typeface="+mn-ea"/>
                <a:cs typeface="+mn-cs"/>
              </a:rPr>
              <a:t>Westhoff</a:t>
            </a:r>
            <a:r>
              <a:rPr lang="en-US" sz="1200" b="0" i="0" kern="1200" dirty="0">
                <a:solidFill>
                  <a:schemeClr val="tx1"/>
                </a:solidFill>
                <a:effectLst/>
                <a:latin typeface="+mn-lt"/>
                <a:ea typeface="+mn-ea"/>
                <a:cs typeface="+mn-cs"/>
              </a:rPr>
              <a:t> CL, Bouchard C, Chen MJ, Jensen JT, </a:t>
            </a:r>
            <a:r>
              <a:rPr lang="en-US" sz="1200" b="0" i="0" kern="1200" dirty="0" err="1">
                <a:solidFill>
                  <a:schemeClr val="tx1"/>
                </a:solidFill>
                <a:effectLst/>
                <a:latin typeface="+mn-lt"/>
                <a:ea typeface="+mn-ea"/>
                <a:cs typeface="+mn-cs"/>
              </a:rPr>
              <a:t>Kaunitz</a:t>
            </a:r>
            <a:r>
              <a:rPr lang="en-US" sz="1200" b="0" i="0" kern="1200" dirty="0">
                <a:solidFill>
                  <a:schemeClr val="tx1"/>
                </a:solidFill>
                <a:effectLst/>
                <a:latin typeface="+mn-lt"/>
                <a:ea typeface="+mn-ea"/>
                <a:cs typeface="+mn-cs"/>
              </a:rPr>
              <a:t> AM, Achilles SL, </a:t>
            </a:r>
            <a:r>
              <a:rPr lang="en-US" sz="1200" b="0" i="0" kern="1200" dirty="0" err="1">
                <a:solidFill>
                  <a:schemeClr val="tx1"/>
                </a:solidFill>
                <a:effectLst/>
                <a:latin typeface="+mn-lt"/>
                <a:ea typeface="+mn-ea"/>
                <a:cs typeface="+mn-cs"/>
              </a:rPr>
              <a:t>Foidart</a:t>
            </a:r>
            <a:r>
              <a:rPr lang="en-US" sz="1200" b="0" i="0" kern="1200" dirty="0">
                <a:solidFill>
                  <a:schemeClr val="tx1"/>
                </a:solidFill>
                <a:effectLst/>
                <a:latin typeface="+mn-lt"/>
                <a:ea typeface="+mn-ea"/>
                <a:cs typeface="+mn-cs"/>
              </a:rPr>
              <a:t> JM, Archer DF. </a:t>
            </a:r>
            <a:r>
              <a:rPr lang="en-US" sz="1200" b="0" i="0" kern="1200" dirty="0" err="1">
                <a:solidFill>
                  <a:schemeClr val="tx1"/>
                </a:solidFill>
                <a:effectLst/>
                <a:latin typeface="+mn-lt"/>
                <a:ea typeface="+mn-ea"/>
                <a:cs typeface="+mn-cs"/>
              </a:rPr>
              <a:t>Estetrol-drospirenone</a:t>
            </a:r>
            <a:r>
              <a:rPr lang="en-US" sz="1200" b="0" i="0" kern="1200" dirty="0">
                <a:solidFill>
                  <a:schemeClr val="tx1"/>
                </a:solidFill>
                <a:effectLst/>
                <a:latin typeface="+mn-lt"/>
                <a:ea typeface="+mn-ea"/>
                <a:cs typeface="+mn-cs"/>
              </a:rPr>
              <a:t> combination oral contraceptive: North American phase 3 efficacy and safety results. Contraception. 2021 Sep;104(3):222-228.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10.1016/j.contraception.2021.05.002.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2021 May 15. PMID: 34000251.</a:t>
            </a:r>
          </a:p>
        </p:txBody>
      </p:sp>
      <p:sp>
        <p:nvSpPr>
          <p:cNvPr id="4" name="Slide Number Placeholder 3"/>
          <p:cNvSpPr>
            <a:spLocks noGrp="1"/>
          </p:cNvSpPr>
          <p:nvPr>
            <p:ph type="sldNum" sz="quarter" idx="10"/>
          </p:nvPr>
        </p:nvSpPr>
        <p:spPr/>
        <p:txBody>
          <a:bodyPr/>
          <a:lstStyle/>
          <a:p>
            <a:fld id="{BD2B2DFA-04F6-4713-86A1-47E953577B26}" type="slidenum">
              <a:rPr lang="en-US" smtClean="0"/>
              <a:t>67</a:t>
            </a:fld>
            <a:endParaRPr lang="en-US"/>
          </a:p>
        </p:txBody>
      </p:sp>
    </p:spTree>
    <p:extLst>
      <p:ext uri="{BB962C8B-B14F-4D97-AF65-F5344CB8AC3E}">
        <p14:creationId xmlns:p14="http://schemas.microsoft.com/office/powerpoint/2010/main" val="1567342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Pearl index: lower is better. Pregnancy rate per 100 woman-years</a:t>
            </a:r>
          </a:p>
          <a:p>
            <a:r>
              <a:rPr lang="en-US" dirty="0" err="1"/>
              <a:t>Twirla</a:t>
            </a:r>
            <a:r>
              <a:rPr lang="en-US" dirty="0"/>
              <a:t> showed decreased efficacy in higher BMI group</a:t>
            </a:r>
          </a:p>
        </p:txBody>
      </p:sp>
      <p:sp>
        <p:nvSpPr>
          <p:cNvPr id="4" name="Slide Number Placeholder 3"/>
          <p:cNvSpPr>
            <a:spLocks noGrp="1"/>
          </p:cNvSpPr>
          <p:nvPr>
            <p:ph type="sldNum" sz="quarter" idx="10"/>
          </p:nvPr>
        </p:nvSpPr>
        <p:spPr/>
        <p:txBody>
          <a:bodyPr/>
          <a:lstStyle/>
          <a:p>
            <a:fld id="{BD2B2DFA-04F6-4713-86A1-47E953577B26}" type="slidenum">
              <a:rPr lang="en-US" smtClean="0"/>
              <a:t>68</a:t>
            </a:fld>
            <a:endParaRPr lang="en-US"/>
          </a:p>
        </p:txBody>
      </p:sp>
    </p:spTree>
    <p:extLst>
      <p:ext uri="{BB962C8B-B14F-4D97-AF65-F5344CB8AC3E}">
        <p14:creationId xmlns:p14="http://schemas.microsoft.com/office/powerpoint/2010/main" val="1907028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a:t>
            </a:r>
            <a:r>
              <a:rPr lang="en-US" baseline="0" dirty="0"/>
              <a:t> trials on continuous use of </a:t>
            </a:r>
            <a:r>
              <a:rPr lang="en-US" baseline="0" dirty="0" err="1"/>
              <a:t>annovera</a:t>
            </a:r>
            <a:r>
              <a:rPr lang="en-US" baseline="0" dirty="0"/>
              <a:t> not published yet, but </a:t>
            </a:r>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69</a:t>
            </a:fld>
            <a:endParaRPr lang="en-US"/>
          </a:p>
        </p:txBody>
      </p:sp>
    </p:spTree>
    <p:extLst>
      <p:ext uri="{BB962C8B-B14F-4D97-AF65-F5344CB8AC3E}">
        <p14:creationId xmlns:p14="http://schemas.microsoft.com/office/powerpoint/2010/main" val="2337496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71</a:t>
            </a:fld>
            <a:endParaRPr lang="en-US"/>
          </a:p>
        </p:txBody>
      </p:sp>
    </p:spTree>
    <p:extLst>
      <p:ext uri="{BB962C8B-B14F-4D97-AF65-F5344CB8AC3E}">
        <p14:creationId xmlns:p14="http://schemas.microsoft.com/office/powerpoint/2010/main" val="113504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Pts val="1400"/>
              <a:buFontTx/>
              <a:buChar char="●"/>
              <a:tabLst/>
              <a:defRPr/>
            </a:pPr>
            <a:endParaRPr lang="en-US" baseline="0" dirty="0"/>
          </a:p>
        </p:txBody>
      </p:sp>
      <p:sp>
        <p:nvSpPr>
          <p:cNvPr id="4" name="Slide Number Placeholder 3"/>
          <p:cNvSpPr>
            <a:spLocks noGrp="1"/>
          </p:cNvSpPr>
          <p:nvPr>
            <p:ph type="sldNum" sz="quarter" idx="5"/>
          </p:nvPr>
        </p:nvSpPr>
        <p:spPr/>
        <p:txBody>
          <a:bodyPr/>
          <a:lstStyle/>
          <a:p>
            <a:fld id="{BD2B2DFA-04F6-4713-86A1-47E953577B26}" type="slidenum">
              <a:rPr lang="en-US" smtClean="0"/>
              <a:t>11</a:t>
            </a:fld>
            <a:endParaRPr lang="en-US"/>
          </a:p>
        </p:txBody>
      </p:sp>
    </p:spTree>
    <p:extLst>
      <p:ext uri="{BB962C8B-B14F-4D97-AF65-F5344CB8AC3E}">
        <p14:creationId xmlns:p14="http://schemas.microsoft.com/office/powerpoint/2010/main" val="262504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72</a:t>
            </a:fld>
            <a:endParaRPr lang="en-US"/>
          </a:p>
        </p:txBody>
      </p:sp>
    </p:spTree>
    <p:extLst>
      <p:ext uri="{BB962C8B-B14F-4D97-AF65-F5344CB8AC3E}">
        <p14:creationId xmlns:p14="http://schemas.microsoft.com/office/powerpoint/2010/main" val="1228421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73</a:t>
            </a:fld>
            <a:endParaRPr lang="en-US"/>
          </a:p>
        </p:txBody>
      </p:sp>
    </p:spTree>
    <p:extLst>
      <p:ext uri="{BB962C8B-B14F-4D97-AF65-F5344CB8AC3E}">
        <p14:creationId xmlns:p14="http://schemas.microsoft.com/office/powerpoint/2010/main" val="1931726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74</a:t>
            </a:fld>
            <a:endParaRPr lang="en-US"/>
          </a:p>
        </p:txBody>
      </p:sp>
    </p:spTree>
    <p:extLst>
      <p:ext uri="{BB962C8B-B14F-4D97-AF65-F5344CB8AC3E}">
        <p14:creationId xmlns:p14="http://schemas.microsoft.com/office/powerpoint/2010/main" val="1127087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2B2DFA-04F6-4713-86A1-47E953577B26}" type="slidenum">
              <a:rPr lang="en-US" smtClean="0"/>
              <a:t>75</a:t>
            </a:fld>
            <a:endParaRPr lang="en-US"/>
          </a:p>
        </p:txBody>
      </p:sp>
    </p:spTree>
    <p:extLst>
      <p:ext uri="{BB962C8B-B14F-4D97-AF65-F5344CB8AC3E}">
        <p14:creationId xmlns:p14="http://schemas.microsoft.com/office/powerpoint/2010/main" val="150179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anticipated pregnancy rate after randomly timed intercourse is ~6%.</a:t>
            </a:r>
          </a:p>
        </p:txBody>
      </p:sp>
      <p:sp>
        <p:nvSpPr>
          <p:cNvPr id="4" name="Slide Number Placeholder 3"/>
          <p:cNvSpPr>
            <a:spLocks noGrp="1"/>
          </p:cNvSpPr>
          <p:nvPr>
            <p:ph type="sldNum" sz="quarter" idx="5"/>
          </p:nvPr>
        </p:nvSpPr>
        <p:spPr/>
        <p:txBody>
          <a:bodyPr/>
          <a:lstStyle/>
          <a:p>
            <a:fld id="{BD2B2DFA-04F6-4713-86A1-47E953577B26}" type="slidenum">
              <a:rPr lang="en-US" smtClean="0"/>
              <a:t>12</a:t>
            </a:fld>
            <a:endParaRPr lang="en-US"/>
          </a:p>
        </p:txBody>
      </p:sp>
    </p:spTree>
    <p:extLst>
      <p:ext uri="{BB962C8B-B14F-4D97-AF65-F5344CB8AC3E}">
        <p14:creationId xmlns:p14="http://schemas.microsoft.com/office/powerpoint/2010/main" val="4015384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was a study demonstrating that early embryo demise (prior to or immediately after implantation) was less common in Cu IUD users than in women not using any contraception at all. </a:t>
            </a: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13</a:t>
            </a:fld>
            <a:endParaRPr lang="en-US"/>
          </a:p>
        </p:txBody>
      </p:sp>
    </p:spTree>
    <p:extLst>
      <p:ext uri="{BB962C8B-B14F-4D97-AF65-F5344CB8AC3E}">
        <p14:creationId xmlns:p14="http://schemas.microsoft.com/office/powerpoint/2010/main" val="108083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least 3 studies have </a:t>
            </a:r>
            <a:r>
              <a:rPr lang="en-US" dirty="0"/>
              <a:t>evaluated Cu IUD insertion up to 10 days after sex have demonstrated pregnancy rates of 0%, but the sample</a:t>
            </a:r>
            <a:r>
              <a:rPr lang="en-US" baseline="0" dirty="0"/>
              <a:t> sizes are relatively small.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Turok</a:t>
            </a:r>
            <a:r>
              <a:rPr lang="en-US" dirty="0"/>
              <a:t> -</a:t>
            </a:r>
            <a:r>
              <a:rPr lang="en-US" baseline="0" dirty="0"/>
              <a:t>Cu IUDs</a:t>
            </a:r>
            <a:r>
              <a:rPr lang="en-US" dirty="0"/>
              <a:t> inserted throughout the menstrual cycle =</a:t>
            </a:r>
            <a:r>
              <a:rPr lang="en-US" baseline="0" dirty="0"/>
              <a:t>no pregnancies or serious adverse events. </a:t>
            </a:r>
          </a:p>
        </p:txBody>
      </p:sp>
      <p:sp>
        <p:nvSpPr>
          <p:cNvPr id="4" name="Slide Number Placeholder 3"/>
          <p:cNvSpPr>
            <a:spLocks noGrp="1"/>
          </p:cNvSpPr>
          <p:nvPr>
            <p:ph type="sldNum" sz="quarter" idx="5"/>
          </p:nvPr>
        </p:nvSpPr>
        <p:spPr/>
        <p:txBody>
          <a:bodyPr/>
          <a:lstStyle/>
          <a:p>
            <a:fld id="{BD2B2DFA-04F6-4713-86A1-47E953577B26}" type="slidenum">
              <a:rPr lang="en-US" smtClean="0"/>
              <a:t>14</a:t>
            </a:fld>
            <a:endParaRPr lang="en-US"/>
          </a:p>
        </p:txBody>
      </p:sp>
    </p:spTree>
    <p:extLst>
      <p:ext uri="{BB962C8B-B14F-4D97-AF65-F5344CB8AC3E}">
        <p14:creationId xmlns:p14="http://schemas.microsoft.com/office/powerpoint/2010/main" val="2789472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5" y="1567537"/>
            <a:ext cx="11085097" cy="2387600"/>
          </a:xfrm>
        </p:spPr>
        <p:txBody>
          <a:bodyPr anchor="t"/>
          <a:lstStyle>
            <a:lvl1pPr algn="l">
              <a:defRPr sz="5400" cap="none" baseline="0"/>
            </a:lvl1pPr>
          </a:lstStyle>
          <a:p>
            <a:r>
              <a:rPr lang="en-US" dirty="0"/>
              <a:t>Click To Edit Master Title Style</a:t>
            </a:r>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57" y="2852383"/>
            <a:ext cx="3159457" cy="315945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5402" y="4648202"/>
            <a:ext cx="2493055" cy="390111"/>
          </a:xfrm>
          <a:prstGeom prst="rect">
            <a:avLst/>
          </a:prstGeom>
        </p:spPr>
      </p:pic>
    </p:spTree>
    <p:extLst>
      <p:ext uri="{BB962C8B-B14F-4D97-AF65-F5344CB8AC3E}">
        <p14:creationId xmlns:p14="http://schemas.microsoft.com/office/powerpoint/2010/main" val="743223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09152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5" y="1567537"/>
            <a:ext cx="11085097" cy="2387600"/>
          </a:xfrm>
        </p:spPr>
        <p:txBody>
          <a:bodyPr anchor="t"/>
          <a:lstStyle>
            <a:lvl1pPr algn="l">
              <a:defRPr sz="5400" cap="none" baseline="0"/>
            </a:lvl1pPr>
          </a:lstStyle>
          <a:p>
            <a:r>
              <a:rPr lang="en-US" dirty="0"/>
              <a:t>Click To Edit Master Title Style</a:t>
            </a:r>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57" y="2852383"/>
            <a:ext cx="3159457" cy="3159457"/>
          </a:xfrm>
          <a:prstGeom prst="rect">
            <a:avLst/>
          </a:prstGeom>
        </p:spPr>
      </p:pic>
    </p:spTree>
    <p:extLst>
      <p:ext uri="{BB962C8B-B14F-4D97-AF65-F5344CB8AC3E}">
        <p14:creationId xmlns:p14="http://schemas.microsoft.com/office/powerpoint/2010/main" val="229460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356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86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6" y="228602"/>
            <a:ext cx="12188824"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80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90551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88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8" descr="DMC"/>
          <p:cNvPicPr>
            <a:picLocks noChangeAspect="1" noChangeArrowheads="1"/>
          </p:cNvPicPr>
          <p:nvPr userDrawn="1"/>
        </p:nvPicPr>
        <p:blipFill rotWithShape="1">
          <a:blip r:embed="rId2">
            <a:clrChange>
              <a:clrFrom>
                <a:srgbClr val="000000"/>
              </a:clrFrom>
              <a:clrTo>
                <a:srgbClr val="000000">
                  <a:alpha val="0"/>
                </a:srgbClr>
              </a:clrTo>
            </a:clrChange>
            <a:grayscl/>
            <a:biLevel thresh="50000"/>
            <a:extLst>
              <a:ext uri="{28A0092B-C50C-407E-A947-70E740481C1C}">
                <a14:useLocalDpi xmlns:a14="http://schemas.microsoft.com/office/drawing/2010/main" val="0"/>
              </a:ext>
            </a:extLst>
          </a:blip>
          <a:srcRect l="17079" t="35463" r="17987" b="39428"/>
          <a:stretch/>
        </p:blipFill>
        <p:spPr bwMode="auto">
          <a:xfrm>
            <a:off x="3072064" y="2434392"/>
            <a:ext cx="6083968" cy="17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480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84953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84D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2"/>
            <a:ext cx="121920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73186" y="4921099"/>
            <a:ext cx="2373575" cy="2373575"/>
          </a:xfrm>
          <a:prstGeom prst="rect">
            <a:avLst/>
          </a:prstGeom>
          <a:noFill/>
          <a:ln>
            <a:noFill/>
          </a:ln>
        </p:spPr>
      </p:pic>
    </p:spTree>
    <p:extLst>
      <p:ext uri="{BB962C8B-B14F-4D97-AF65-F5344CB8AC3E}">
        <p14:creationId xmlns:p14="http://schemas.microsoft.com/office/powerpoint/2010/main" val="1681343720"/>
      </p:ext>
    </p:extLst>
  </p:cSld>
  <p:clrMap bg1="dk1" tx1="lt1" bg2="dk2" tx2="lt2" accent1="accent1" accent2="accent2" accent3="accent3" accent4="accent4" accent5="accent5" accent6="accent6" hlink="hlink" folHlink="folHlink"/>
  <p:sldLayoutIdLst>
    <p:sldLayoutId id="2147483696" r:id="rId1"/>
    <p:sldLayoutId id="214748370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ctr" defTabSz="914377"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p:titleStyle>
    <p:bodyStyle>
      <a:lvl1pPr marL="349242" indent="-349242" algn="l" defTabSz="914377"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914377" indent="-457189" algn="l" defTabSz="914377"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371566" indent="-457189" algn="l" defTabSz="914377"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3pPr>
      <a:lvl4pPr marL="1828754" indent="-457189"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285943" indent="-457189"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picck.org/" TargetMode="External"/><Relationship Id="rId7"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www.providers.bedside.org/" TargetMode="External"/><Relationship Id="rId5" Type="http://schemas.openxmlformats.org/officeDocument/2006/relationships/hyperlink" Target="http://www.bedsider.org/" TargetMode="External"/><Relationship Id="rId10" Type="http://schemas.openxmlformats.org/officeDocument/2006/relationships/image" Target="../media/image28.png"/><Relationship Id="rId4" Type="http://schemas.openxmlformats.org/officeDocument/2006/relationships/hyperlink" Target="http://www.americansocietyforec.org/" TargetMode="External"/><Relationship Id="rId9" Type="http://schemas.openxmlformats.org/officeDocument/2006/relationships/image" Target="../media/image2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9242F232-DC0B-24BF-65A5-62C2F44E3D1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0274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charset="0"/>
                <a:cs typeface="Verdana" charset="0"/>
              </a:rPr>
              <a:t>Combined Pills (</a:t>
            </a:r>
            <a:r>
              <a:rPr lang="en-US" dirty="0" err="1">
                <a:latin typeface="Verdana" charset="0"/>
                <a:cs typeface="Verdana" charset="0"/>
              </a:rPr>
              <a:t>Yuzpe</a:t>
            </a:r>
            <a:r>
              <a:rPr lang="en-US" dirty="0">
                <a:latin typeface="Verdana" charset="0"/>
                <a:cs typeface="Verdana" charset="0"/>
              </a:rPr>
              <a:t> method)</a:t>
            </a:r>
            <a:endParaRPr lang="en-US" dirty="0"/>
          </a:p>
        </p:txBody>
      </p:sp>
      <p:sp>
        <p:nvSpPr>
          <p:cNvPr id="4" name="Content Placeholder 4"/>
          <p:cNvSpPr>
            <a:spLocks noGrp="1"/>
          </p:cNvSpPr>
          <p:nvPr>
            <p:ph idx="1"/>
          </p:nvPr>
        </p:nvSpPr>
        <p:spPr>
          <a:xfrm>
            <a:off x="1981200" y="1600201"/>
            <a:ext cx="8229600" cy="1346010"/>
          </a:xfrm>
        </p:spPr>
        <p:txBody>
          <a:bodyPr>
            <a:spAutoFit/>
          </a:bodyPr>
          <a:lstStyle/>
          <a:p>
            <a:pPr marL="0" indent="0" algn="ctr" eaLnBrk="1" hangingPunct="1">
              <a:buNone/>
            </a:pPr>
            <a:r>
              <a:rPr lang="en-US" altLang="en-US" sz="2400" dirty="0">
                <a:cs typeface="Arial" panose="020B0604020202020204" pitchFamily="34" charset="0"/>
              </a:rPr>
              <a:t>Consider when LNG, UPA or IUD are not available</a:t>
            </a:r>
          </a:p>
          <a:p>
            <a:pPr marL="0" indent="0" algn="ctr" eaLnBrk="1" hangingPunct="1">
              <a:buNone/>
            </a:pPr>
            <a:endParaRPr lang="en-US" altLang="en-US" sz="2400" dirty="0"/>
          </a:p>
          <a:p>
            <a:pPr marL="0" indent="0" algn="ctr" eaLnBrk="1" hangingPunct="1">
              <a:buNone/>
            </a:pPr>
            <a:r>
              <a:rPr lang="en-US" altLang="en-US" sz="2400" dirty="0">
                <a:cs typeface="Arial" panose="020B0604020202020204" pitchFamily="34" charset="0"/>
              </a:rPr>
              <a:t>100 mcg EE q 12 hours x 2 doses </a:t>
            </a:r>
          </a:p>
        </p:txBody>
      </p:sp>
      <p:graphicFrame>
        <p:nvGraphicFramePr>
          <p:cNvPr id="5" name="Table 4"/>
          <p:cNvGraphicFramePr>
            <a:graphicFrameLocks noGrp="1"/>
          </p:cNvGraphicFramePr>
          <p:nvPr>
            <p:extLst>
              <p:ext uri="{D42A27DB-BD31-4B8C-83A1-F6EECF244321}">
                <p14:modId xmlns:p14="http://schemas.microsoft.com/office/powerpoint/2010/main" val="3653084567"/>
              </p:ext>
            </p:extLst>
          </p:nvPr>
        </p:nvGraphicFramePr>
        <p:xfrm>
          <a:off x="1654176" y="3287712"/>
          <a:ext cx="8861425" cy="3113088"/>
        </p:xfrm>
        <a:graphic>
          <a:graphicData uri="http://schemas.openxmlformats.org/drawingml/2006/table">
            <a:tbl>
              <a:tblPr/>
              <a:tblGrid>
                <a:gridCol w="1616075">
                  <a:extLst>
                    <a:ext uri="{9D8B030D-6E8A-4147-A177-3AD203B41FA5}">
                      <a16:colId xmlns:a16="http://schemas.microsoft.com/office/drawing/2014/main" val="20000"/>
                    </a:ext>
                  </a:extLst>
                </a:gridCol>
                <a:gridCol w="1185863">
                  <a:extLst>
                    <a:ext uri="{9D8B030D-6E8A-4147-A177-3AD203B41FA5}">
                      <a16:colId xmlns:a16="http://schemas.microsoft.com/office/drawing/2014/main" val="20001"/>
                    </a:ext>
                  </a:extLst>
                </a:gridCol>
                <a:gridCol w="2006600">
                  <a:extLst>
                    <a:ext uri="{9D8B030D-6E8A-4147-A177-3AD203B41FA5}">
                      <a16:colId xmlns:a16="http://schemas.microsoft.com/office/drawing/2014/main" val="20002"/>
                    </a:ext>
                  </a:extLst>
                </a:gridCol>
                <a:gridCol w="1898650">
                  <a:extLst>
                    <a:ext uri="{9D8B030D-6E8A-4147-A177-3AD203B41FA5}">
                      <a16:colId xmlns:a16="http://schemas.microsoft.com/office/drawing/2014/main" val="20003"/>
                    </a:ext>
                  </a:extLst>
                </a:gridCol>
                <a:gridCol w="2154237">
                  <a:extLst>
                    <a:ext uri="{9D8B030D-6E8A-4147-A177-3AD203B41FA5}">
                      <a16:colId xmlns:a16="http://schemas.microsoft.com/office/drawing/2014/main" val="20004"/>
                    </a:ext>
                  </a:extLst>
                </a:gridCol>
              </a:tblGrid>
              <a:tr h="8842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Verdana" panose="020B0604030504040204" pitchFamily="34" charset="0"/>
                          <a:ea typeface="MS PGothic" panose="020B0600070205080204" pitchFamily="34" charset="-128"/>
                        </a:rPr>
                        <a:t>Name</a:t>
                      </a:r>
                    </a:p>
                  </a:txBody>
                  <a:tcPr marL="91445" marR="9144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1</a:t>
                      </a:r>
                      <a:r>
                        <a:rPr kumimoji="0" lang="en-US" altLang="en-US" sz="1800" b="1" i="0" u="none" strike="noStrike" cap="none" normalizeH="0" baseline="30000">
                          <a:ln>
                            <a:noFill/>
                          </a:ln>
                          <a:solidFill>
                            <a:srgbClr val="FFFFFF"/>
                          </a:solidFill>
                          <a:effectLst/>
                          <a:latin typeface="Verdana" panose="020B0604030504040204" pitchFamily="34" charset="0"/>
                          <a:ea typeface="MS PGothic" panose="020B0600070205080204" pitchFamily="34" charset="-128"/>
                        </a:rPr>
                        <a:t>st</a:t>
                      </a:r>
                      <a:r>
                        <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 dose</a:t>
                      </a:r>
                    </a:p>
                  </a:txBody>
                  <a:tcPr marL="91445" marR="9144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2</a:t>
                      </a:r>
                      <a:r>
                        <a:rPr kumimoji="0" lang="en-US" altLang="en-US" sz="1800" b="1" i="0" u="none" strike="noStrike" cap="none" normalizeH="0" baseline="30000">
                          <a:ln>
                            <a:noFill/>
                          </a:ln>
                          <a:solidFill>
                            <a:srgbClr val="FFFFFF"/>
                          </a:solidFill>
                          <a:effectLst/>
                          <a:latin typeface="Verdana" panose="020B0604030504040204" pitchFamily="34" charset="0"/>
                          <a:ea typeface="MS PGothic" panose="020B0600070205080204" pitchFamily="34" charset="-128"/>
                        </a:rPr>
                        <a:t>nd</a:t>
                      </a:r>
                      <a:r>
                        <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 dose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(12 hours later)</a:t>
                      </a:r>
                    </a:p>
                  </a:txBody>
                  <a:tcPr marL="91445" marR="9144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Ethinyl Estradiol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per dose (µg)</a:t>
                      </a:r>
                    </a:p>
                  </a:txBody>
                  <a:tcPr marL="91445" marR="9144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Levonorgestrel </a:t>
                      </a:r>
                      <a:r>
                        <a:rPr kumimoji="0" lang="en-US" altLang="en-US" sz="1600" b="1" i="0" u="none" strike="noStrike" cap="none" normalizeH="0" baseline="0">
                          <a:ln>
                            <a:noFill/>
                          </a:ln>
                          <a:solidFill>
                            <a:srgbClr val="FFFFFF"/>
                          </a:solidFill>
                          <a:effectLst/>
                          <a:latin typeface="Verdana" panose="020B0604030504040204" pitchFamily="34" charset="0"/>
                          <a:ea typeface="MS PGothic" panose="020B0600070205080204" pitchFamily="34" charset="-128"/>
                        </a:rPr>
                        <a:t>per dose (mg)</a:t>
                      </a:r>
                      <a:endParaRPr kumimoji="0" lang="en-US" altLang="en-US" sz="1800" b="1" i="0" u="none" strike="noStrike" cap="none" normalizeH="0" baseline="0">
                        <a:ln>
                          <a:noFill/>
                        </a:ln>
                        <a:solidFill>
                          <a:srgbClr val="FFFFFF"/>
                        </a:solidFill>
                        <a:effectLst/>
                        <a:latin typeface="Verdana" panose="020B0604030504040204" pitchFamily="34" charset="0"/>
                        <a:ea typeface="MS PGothic" panose="020B0600070205080204" pitchFamily="34" charset="-128"/>
                      </a:endParaRPr>
                    </a:p>
                  </a:txBody>
                  <a:tcPr marL="91445" marR="91445"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Aviane</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5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5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100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0.50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Lybrel</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6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6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120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0.54</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Ogestrel</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2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2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100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0.50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Portia</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4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4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120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0.60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Sronyx</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5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5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100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0.50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714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Trivora</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4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ea typeface="MS PGothic" panose="020B0600070205080204" pitchFamily="34" charset="-128"/>
                        </a:rPr>
                        <a:t>4 pills</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ea typeface="MS PGothic" panose="020B0600070205080204" pitchFamily="34" charset="-128"/>
                        </a:rPr>
                        <a:t>120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ea typeface="MS PGothic" panose="020B0600070205080204" pitchFamily="34" charset="-128"/>
                        </a:rPr>
                        <a:t>0.50</a:t>
                      </a:r>
                    </a:p>
                  </a:txBody>
                  <a:tcPr marL="91445" marR="91445"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05724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6B938D-383C-FE48-B01B-187D73AD6827}"/>
              </a:ext>
            </a:extLst>
          </p:cNvPr>
          <p:cNvSpPr>
            <a:spLocks noGrp="1"/>
          </p:cNvSpPr>
          <p:nvPr>
            <p:ph idx="1"/>
          </p:nvPr>
        </p:nvSpPr>
        <p:spPr>
          <a:xfrm>
            <a:off x="838200" y="533401"/>
            <a:ext cx="10515600" cy="5643564"/>
          </a:xfrm>
        </p:spPr>
        <p:txBody>
          <a:bodyPr/>
          <a:lstStyle/>
          <a:p>
            <a:pPr marL="0" indent="0">
              <a:buNone/>
            </a:pPr>
            <a:r>
              <a:rPr lang="en-US" sz="3200" dirty="0"/>
              <a:t>           IUDs                                              Oral EC</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endParaRPr lang="en-US" dirty="0"/>
          </a:p>
        </p:txBody>
      </p:sp>
      <p:pic>
        <p:nvPicPr>
          <p:cNvPr id="6" name="Picture 5">
            <a:extLst>
              <a:ext uri="{FF2B5EF4-FFF2-40B4-BE49-F238E27FC236}">
                <a16:creationId xmlns:a16="http://schemas.microsoft.com/office/drawing/2014/main" id="{C2E9A714-C527-1745-A815-F0AE7A5CF2A6}"/>
              </a:ext>
            </a:extLst>
          </p:cNvPr>
          <p:cNvPicPr>
            <a:picLocks noChangeAspect="1"/>
          </p:cNvPicPr>
          <p:nvPr/>
        </p:nvPicPr>
        <p:blipFill rotWithShape="1">
          <a:blip r:embed="rId3">
            <a:extLst>
              <a:ext uri="{28A0092B-C50C-407E-A947-70E740481C1C}">
                <a14:useLocalDpi xmlns:a14="http://schemas.microsoft.com/office/drawing/2010/main" val="0"/>
              </a:ext>
            </a:extLst>
          </a:blip>
          <a:srcRect l="25228" t="49591" r="62850" b="37084"/>
          <a:stretch/>
        </p:blipFill>
        <p:spPr>
          <a:xfrm>
            <a:off x="6215216" y="1541252"/>
            <a:ext cx="2791950" cy="1950259"/>
          </a:xfrm>
          <a:prstGeom prst="rect">
            <a:avLst/>
          </a:prstGeom>
        </p:spPr>
      </p:pic>
      <p:pic>
        <p:nvPicPr>
          <p:cNvPr id="7" name="Picture 6">
            <a:extLst>
              <a:ext uri="{FF2B5EF4-FFF2-40B4-BE49-F238E27FC236}">
                <a16:creationId xmlns:a16="http://schemas.microsoft.com/office/drawing/2014/main" id="{D6F01F97-58F1-1A40-8939-406C03D381F9}"/>
              </a:ext>
            </a:extLst>
          </p:cNvPr>
          <p:cNvPicPr>
            <a:picLocks noChangeAspect="1"/>
          </p:cNvPicPr>
          <p:nvPr/>
        </p:nvPicPr>
        <p:blipFill rotWithShape="1">
          <a:blip r:embed="rId3">
            <a:extLst>
              <a:ext uri="{28A0092B-C50C-407E-A947-70E740481C1C}">
                <a14:useLocalDpi xmlns:a14="http://schemas.microsoft.com/office/drawing/2010/main" val="0"/>
              </a:ext>
            </a:extLst>
          </a:blip>
          <a:srcRect l="25139" t="63617" r="63026" b="23478"/>
          <a:stretch/>
        </p:blipFill>
        <p:spPr>
          <a:xfrm>
            <a:off x="9037358" y="1541252"/>
            <a:ext cx="2861788" cy="1950259"/>
          </a:xfrm>
          <a:prstGeom prst="rect">
            <a:avLst/>
          </a:prstGeom>
        </p:spPr>
      </p:pic>
      <p:pic>
        <p:nvPicPr>
          <p:cNvPr id="8" name="Picture 7">
            <a:extLst>
              <a:ext uri="{FF2B5EF4-FFF2-40B4-BE49-F238E27FC236}">
                <a16:creationId xmlns:a16="http://schemas.microsoft.com/office/drawing/2014/main" id="{B0AB7AA8-86FB-8E42-8169-1BE56B709EB3}"/>
              </a:ext>
            </a:extLst>
          </p:cNvPr>
          <p:cNvPicPr>
            <a:picLocks noChangeAspect="1"/>
          </p:cNvPicPr>
          <p:nvPr/>
        </p:nvPicPr>
        <p:blipFill rotWithShape="1">
          <a:blip r:embed="rId3">
            <a:extLst>
              <a:ext uri="{28A0092B-C50C-407E-A947-70E740481C1C}">
                <a14:useLocalDpi xmlns:a14="http://schemas.microsoft.com/office/drawing/2010/main" val="0"/>
              </a:ext>
            </a:extLst>
          </a:blip>
          <a:srcRect l="24526" t="79327" r="20596" b="15882"/>
          <a:stretch/>
        </p:blipFill>
        <p:spPr>
          <a:xfrm>
            <a:off x="-53144" y="6189835"/>
            <a:ext cx="12245144" cy="668165"/>
          </a:xfrm>
          <a:prstGeom prst="rect">
            <a:avLst/>
          </a:prstGeom>
        </p:spPr>
      </p:pic>
      <p:pic>
        <p:nvPicPr>
          <p:cNvPr id="1026" name="Picture 2" descr="IUD Birth Control FAQ: Cost, Side Effects, Weight and more!">
            <a:extLst>
              <a:ext uri="{FF2B5EF4-FFF2-40B4-BE49-F238E27FC236}">
                <a16:creationId xmlns:a16="http://schemas.microsoft.com/office/drawing/2014/main" id="{F4567A86-93E0-8141-9381-33801885D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24000"/>
            <a:ext cx="3644900" cy="2446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4800600"/>
            <a:ext cx="7315200" cy="523220"/>
          </a:xfrm>
          <a:prstGeom prst="rect">
            <a:avLst/>
          </a:prstGeom>
          <a:noFill/>
        </p:spPr>
        <p:txBody>
          <a:bodyPr wrap="square" rtlCol="0">
            <a:spAutoFit/>
          </a:bodyPr>
          <a:lstStyle/>
          <a:p>
            <a:r>
              <a:rPr lang="en-US" sz="2800" dirty="0"/>
              <a:t>All can be used within 5 days of intercourse</a:t>
            </a:r>
          </a:p>
        </p:txBody>
      </p:sp>
    </p:spTree>
    <p:extLst>
      <p:ext uri="{BB962C8B-B14F-4D97-AF65-F5344CB8AC3E}">
        <p14:creationId xmlns:p14="http://schemas.microsoft.com/office/powerpoint/2010/main" val="116253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Methods</a:t>
            </a:r>
            <a:br>
              <a:rPr lang="en-US" dirty="0"/>
            </a:br>
            <a:r>
              <a:rPr lang="en-US" dirty="0"/>
              <a:t>	</a:t>
            </a:r>
            <a:endParaRPr lang="en-US" sz="3200" dirty="0">
              <a:solidFill>
                <a:schemeClr val="accent2"/>
              </a:solidFill>
            </a:endParaRPr>
          </a:p>
        </p:txBody>
      </p:sp>
    </p:spTree>
    <p:extLst>
      <p:ext uri="{BB962C8B-B14F-4D97-AF65-F5344CB8AC3E}">
        <p14:creationId xmlns:p14="http://schemas.microsoft.com/office/powerpoint/2010/main" val="240184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4194-D8B4-C149-B18F-28348591A583}"/>
              </a:ext>
            </a:extLst>
          </p:cNvPr>
          <p:cNvSpPr>
            <a:spLocks noGrp="1"/>
          </p:cNvSpPr>
          <p:nvPr>
            <p:ph type="title"/>
          </p:nvPr>
        </p:nvSpPr>
        <p:spPr/>
        <p:txBody>
          <a:bodyPr/>
          <a:lstStyle/>
          <a:p>
            <a:r>
              <a:rPr lang="en-US" dirty="0"/>
              <a:t>Copper IUD (Cu IUD)</a:t>
            </a:r>
          </a:p>
        </p:txBody>
      </p:sp>
      <p:sp>
        <p:nvSpPr>
          <p:cNvPr id="3" name="Content Placeholder 2">
            <a:extLst>
              <a:ext uri="{FF2B5EF4-FFF2-40B4-BE49-F238E27FC236}">
                <a16:creationId xmlns:a16="http://schemas.microsoft.com/office/drawing/2014/main" id="{7CB0753A-20B3-1E4A-83E0-CF1BBFA354D8}"/>
              </a:ext>
            </a:extLst>
          </p:cNvPr>
          <p:cNvSpPr>
            <a:spLocks noGrp="1"/>
          </p:cNvSpPr>
          <p:nvPr>
            <p:ph idx="1"/>
          </p:nvPr>
        </p:nvSpPr>
        <p:spPr>
          <a:xfrm>
            <a:off x="838200" y="1825626"/>
            <a:ext cx="10515600" cy="3660775"/>
          </a:xfrm>
        </p:spPr>
        <p:txBody>
          <a:bodyPr/>
          <a:lstStyle/>
          <a:p>
            <a:r>
              <a:rPr lang="en-US" dirty="0"/>
              <a:t>Primarily prevents fertilization</a:t>
            </a:r>
          </a:p>
          <a:p>
            <a:pPr lvl="1"/>
            <a:r>
              <a:rPr lang="en-US" sz="3200" dirty="0"/>
              <a:t>Local foreign body reaction</a:t>
            </a:r>
          </a:p>
          <a:p>
            <a:pPr lvl="1"/>
            <a:r>
              <a:rPr lang="en-US" sz="3200" dirty="0"/>
              <a:t>Impairs sperm viability and motility</a:t>
            </a:r>
          </a:p>
          <a:p>
            <a:r>
              <a:rPr lang="en-US" dirty="0"/>
              <a:t>May also impair ovum transport and embryo implantation</a:t>
            </a:r>
          </a:p>
          <a:p>
            <a:endParaRPr lang="en-US" dirty="0"/>
          </a:p>
        </p:txBody>
      </p:sp>
      <p:sp>
        <p:nvSpPr>
          <p:cNvPr id="4" name="TextBox 3">
            <a:extLst>
              <a:ext uri="{FF2B5EF4-FFF2-40B4-BE49-F238E27FC236}">
                <a16:creationId xmlns:a16="http://schemas.microsoft.com/office/drawing/2014/main" id="{5FA0DAF1-9726-E140-BE8C-60965A75937B}"/>
              </a:ext>
            </a:extLst>
          </p:cNvPr>
          <p:cNvSpPr txBox="1"/>
          <p:nvPr/>
        </p:nvSpPr>
        <p:spPr>
          <a:xfrm>
            <a:off x="213671" y="6407337"/>
            <a:ext cx="1249060" cy="369332"/>
          </a:xfrm>
          <a:prstGeom prst="rect">
            <a:avLst/>
          </a:prstGeom>
          <a:noFill/>
        </p:spPr>
        <p:txBody>
          <a:bodyPr wrap="none" rtlCol="0">
            <a:spAutoFit/>
          </a:bodyPr>
          <a:lstStyle/>
          <a:p>
            <a:r>
              <a:rPr lang="en-US" dirty="0">
                <a:solidFill>
                  <a:schemeClr val="accent2"/>
                </a:solidFill>
              </a:rPr>
              <a:t>Ortiz 2007</a:t>
            </a:r>
          </a:p>
        </p:txBody>
      </p:sp>
      <p:pic>
        <p:nvPicPr>
          <p:cNvPr id="5" name="Picture 4">
            <a:extLst>
              <a:ext uri="{FF2B5EF4-FFF2-40B4-BE49-F238E27FC236}">
                <a16:creationId xmlns:a16="http://schemas.microsoft.com/office/drawing/2014/main" id="{ABBCC3AF-D8A4-B34B-B7C1-5C3A7053FCD0}"/>
              </a:ext>
            </a:extLst>
          </p:cNvPr>
          <p:cNvPicPr>
            <a:picLocks noChangeAspect="1"/>
          </p:cNvPicPr>
          <p:nvPr/>
        </p:nvPicPr>
        <p:blipFill rotWithShape="1">
          <a:blip r:embed="rId3">
            <a:extLst>
              <a:ext uri="{28A0092B-C50C-407E-A947-70E740481C1C}">
                <a14:useLocalDpi xmlns:a14="http://schemas.microsoft.com/office/drawing/2010/main" val="0"/>
              </a:ext>
            </a:extLst>
          </a:blip>
          <a:srcRect l="25140" t="35986" r="63026" b="50829"/>
          <a:stretch/>
        </p:blipFill>
        <p:spPr>
          <a:xfrm>
            <a:off x="8861356" y="4495801"/>
            <a:ext cx="3010505" cy="2096203"/>
          </a:xfrm>
          <a:prstGeom prst="rect">
            <a:avLst/>
          </a:prstGeom>
        </p:spPr>
      </p:pic>
    </p:spTree>
    <p:extLst>
      <p:ext uri="{BB962C8B-B14F-4D97-AF65-F5344CB8AC3E}">
        <p14:creationId xmlns:p14="http://schemas.microsoft.com/office/powerpoint/2010/main" val="2000321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4194-D8B4-C149-B18F-28348591A583}"/>
              </a:ext>
            </a:extLst>
          </p:cNvPr>
          <p:cNvSpPr>
            <a:spLocks noGrp="1"/>
          </p:cNvSpPr>
          <p:nvPr>
            <p:ph type="title"/>
          </p:nvPr>
        </p:nvSpPr>
        <p:spPr/>
        <p:txBody>
          <a:bodyPr/>
          <a:lstStyle/>
          <a:p>
            <a:r>
              <a:rPr lang="en-US" dirty="0"/>
              <a:t>Copper IUD (Cu IUD)</a:t>
            </a:r>
          </a:p>
        </p:txBody>
      </p:sp>
      <p:sp>
        <p:nvSpPr>
          <p:cNvPr id="3" name="Content Placeholder 2">
            <a:extLst>
              <a:ext uri="{FF2B5EF4-FFF2-40B4-BE49-F238E27FC236}">
                <a16:creationId xmlns:a16="http://schemas.microsoft.com/office/drawing/2014/main" id="{7CB0753A-20B3-1E4A-83E0-CF1BBFA354D8}"/>
              </a:ext>
            </a:extLst>
          </p:cNvPr>
          <p:cNvSpPr>
            <a:spLocks noGrp="1"/>
          </p:cNvSpPr>
          <p:nvPr>
            <p:ph idx="1"/>
          </p:nvPr>
        </p:nvSpPr>
        <p:spPr>
          <a:xfrm>
            <a:off x="838200" y="1825626"/>
            <a:ext cx="10515600" cy="3660775"/>
          </a:xfrm>
        </p:spPr>
        <p:txBody>
          <a:bodyPr/>
          <a:lstStyle/>
          <a:p>
            <a:r>
              <a:rPr lang="en-US" dirty="0"/>
              <a:t>99.9% effective within 5 days</a:t>
            </a:r>
          </a:p>
          <a:p>
            <a:pPr lvl="2"/>
            <a:r>
              <a:rPr lang="en-US" dirty="0"/>
              <a:t>Pregnancy rate of 0.4%</a:t>
            </a:r>
          </a:p>
          <a:p>
            <a:pPr lvl="2"/>
            <a:r>
              <a:rPr lang="en-US" dirty="0"/>
              <a:t>Additional evidence for use up to 10 days</a:t>
            </a:r>
          </a:p>
          <a:p>
            <a:pPr lvl="2"/>
            <a:r>
              <a:rPr lang="en-US" dirty="0"/>
              <a:t>SPR: within 5 days of sex or 5 days of ovulation</a:t>
            </a:r>
          </a:p>
          <a:p>
            <a:r>
              <a:rPr lang="en-US" dirty="0"/>
              <a:t>&gt; 60% will continue to use it for LARC</a:t>
            </a:r>
          </a:p>
          <a:p>
            <a:pPr lvl="2"/>
            <a:r>
              <a:rPr lang="en-US" dirty="0"/>
              <a:t>50% reduction in pregnancy rate</a:t>
            </a:r>
            <a:br>
              <a:rPr lang="en-US" dirty="0"/>
            </a:br>
            <a:r>
              <a:rPr lang="en-US" dirty="0"/>
              <a:t>at 12 months compared to oral EC</a:t>
            </a:r>
          </a:p>
          <a:p>
            <a:endParaRPr lang="en-US" dirty="0"/>
          </a:p>
        </p:txBody>
      </p:sp>
      <p:sp>
        <p:nvSpPr>
          <p:cNvPr id="4" name="TextBox 3">
            <a:extLst>
              <a:ext uri="{FF2B5EF4-FFF2-40B4-BE49-F238E27FC236}">
                <a16:creationId xmlns:a16="http://schemas.microsoft.com/office/drawing/2014/main" id="{5FA0DAF1-9726-E140-BE8C-60965A75937B}"/>
              </a:ext>
            </a:extLst>
          </p:cNvPr>
          <p:cNvSpPr txBox="1"/>
          <p:nvPr/>
        </p:nvSpPr>
        <p:spPr>
          <a:xfrm>
            <a:off x="35689" y="6119336"/>
            <a:ext cx="3717364" cy="738664"/>
          </a:xfrm>
          <a:prstGeom prst="rect">
            <a:avLst/>
          </a:prstGeom>
          <a:noFill/>
        </p:spPr>
        <p:txBody>
          <a:bodyPr wrap="none" rtlCol="0">
            <a:spAutoFit/>
          </a:bodyPr>
          <a:lstStyle/>
          <a:p>
            <a:r>
              <a:rPr lang="en-US" sz="1400" dirty="0">
                <a:solidFill>
                  <a:schemeClr val="accent2"/>
                </a:solidFill>
                <a:latin typeface="+mj-lt"/>
              </a:rPr>
              <a:t>Cleland 2012, Sanders 2017, Shen 2019</a:t>
            </a:r>
          </a:p>
          <a:p>
            <a:r>
              <a:rPr lang="en-US" sz="1400" dirty="0">
                <a:solidFill>
                  <a:schemeClr val="accent2"/>
                </a:solidFill>
                <a:latin typeface="+mj-lt"/>
              </a:rPr>
              <a:t> CDC SPR 2016.</a:t>
            </a:r>
          </a:p>
          <a:p>
            <a:r>
              <a:rPr lang="en-US" sz="1400" dirty="0" err="1">
                <a:solidFill>
                  <a:schemeClr val="accent2"/>
                </a:solidFill>
                <a:latin typeface="+mj-lt"/>
              </a:rPr>
              <a:t>Turok</a:t>
            </a:r>
            <a:r>
              <a:rPr lang="en-US" sz="1400" dirty="0">
                <a:solidFill>
                  <a:schemeClr val="accent2"/>
                </a:solidFill>
                <a:latin typeface="+mj-lt"/>
              </a:rPr>
              <a:t> 2013, Schwarz 2009, Wu BJOG 2010 </a:t>
            </a:r>
          </a:p>
        </p:txBody>
      </p:sp>
      <p:pic>
        <p:nvPicPr>
          <p:cNvPr id="5" name="Picture 4">
            <a:extLst>
              <a:ext uri="{FF2B5EF4-FFF2-40B4-BE49-F238E27FC236}">
                <a16:creationId xmlns:a16="http://schemas.microsoft.com/office/drawing/2014/main" id="{ABBCC3AF-D8A4-B34B-B7C1-5C3A7053FCD0}"/>
              </a:ext>
            </a:extLst>
          </p:cNvPr>
          <p:cNvPicPr>
            <a:picLocks noChangeAspect="1"/>
          </p:cNvPicPr>
          <p:nvPr/>
        </p:nvPicPr>
        <p:blipFill rotWithShape="1">
          <a:blip r:embed="rId3">
            <a:extLst>
              <a:ext uri="{28A0092B-C50C-407E-A947-70E740481C1C}">
                <a14:useLocalDpi xmlns:a14="http://schemas.microsoft.com/office/drawing/2010/main" val="0"/>
              </a:ext>
            </a:extLst>
          </a:blip>
          <a:srcRect l="25140" t="35986" r="63026" b="50829"/>
          <a:stretch/>
        </p:blipFill>
        <p:spPr>
          <a:xfrm>
            <a:off x="9029097" y="4609397"/>
            <a:ext cx="3010505" cy="2096203"/>
          </a:xfrm>
          <a:prstGeom prst="rect">
            <a:avLst/>
          </a:prstGeom>
        </p:spPr>
      </p:pic>
    </p:spTree>
    <p:extLst>
      <p:ext uri="{BB962C8B-B14F-4D97-AF65-F5344CB8AC3E}">
        <p14:creationId xmlns:p14="http://schemas.microsoft.com/office/powerpoint/2010/main" val="37565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35E9B-0418-D647-9ADF-3A0DCD54C1BA}"/>
              </a:ext>
            </a:extLst>
          </p:cNvPr>
          <p:cNvSpPr>
            <a:spLocks noGrp="1"/>
          </p:cNvSpPr>
          <p:nvPr>
            <p:ph type="title"/>
          </p:nvPr>
        </p:nvSpPr>
        <p:spPr/>
        <p:txBody>
          <a:bodyPr/>
          <a:lstStyle/>
          <a:p>
            <a:r>
              <a:rPr lang="en-US" dirty="0"/>
              <a:t>Levonorgestrel IUD (LNG IUD)</a:t>
            </a:r>
          </a:p>
        </p:txBody>
      </p:sp>
      <p:sp>
        <p:nvSpPr>
          <p:cNvPr id="3" name="Content Placeholder 2">
            <a:extLst>
              <a:ext uri="{FF2B5EF4-FFF2-40B4-BE49-F238E27FC236}">
                <a16:creationId xmlns:a16="http://schemas.microsoft.com/office/drawing/2014/main" id="{481856A8-429A-414E-B778-AE9F3E4F2C10}"/>
              </a:ext>
            </a:extLst>
          </p:cNvPr>
          <p:cNvSpPr>
            <a:spLocks noGrp="1"/>
          </p:cNvSpPr>
          <p:nvPr>
            <p:ph idx="1"/>
          </p:nvPr>
        </p:nvSpPr>
        <p:spPr>
          <a:xfrm>
            <a:off x="456046" y="1897062"/>
            <a:ext cx="10896600" cy="4351338"/>
          </a:xfrm>
        </p:spPr>
        <p:txBody>
          <a:bodyPr/>
          <a:lstStyle/>
          <a:p>
            <a:r>
              <a:rPr lang="en-US" sz="3200" dirty="0"/>
              <a:t>Randomized, single blind, non-inferiority</a:t>
            </a:r>
          </a:p>
          <a:p>
            <a:r>
              <a:rPr lang="en-US" sz="3200" dirty="0"/>
              <a:t>52 mg LNG IUD (</a:t>
            </a:r>
            <a:r>
              <a:rPr lang="en-US" sz="3200" dirty="0" err="1"/>
              <a:t>Liletta</a:t>
            </a:r>
            <a:r>
              <a:rPr lang="en-US" sz="3200" dirty="0"/>
              <a:t>®) vs. Cu IUD (Paragard®)</a:t>
            </a:r>
          </a:p>
          <a:p>
            <a:r>
              <a:rPr lang="en-US" sz="3200" dirty="0"/>
              <a:t>N=638</a:t>
            </a:r>
          </a:p>
          <a:p>
            <a:r>
              <a:rPr lang="en-US" sz="3200" dirty="0"/>
              <a:t>Inclusion:</a:t>
            </a:r>
          </a:p>
          <a:p>
            <a:pPr lvl="1"/>
            <a:r>
              <a:rPr lang="en-US" sz="2800" dirty="0"/>
              <a:t>Sex ≤ 5 days prior</a:t>
            </a:r>
          </a:p>
          <a:p>
            <a:pPr lvl="1"/>
            <a:r>
              <a:rPr lang="en-US" sz="2800" dirty="0"/>
              <a:t>Negative pregnancy test</a:t>
            </a:r>
          </a:p>
          <a:p>
            <a:pPr lvl="1"/>
            <a:r>
              <a:rPr lang="en-US" sz="2800" dirty="0"/>
              <a:t>Higher risk included</a:t>
            </a:r>
          </a:p>
          <a:p>
            <a:r>
              <a:rPr lang="en-US" sz="3200" dirty="0"/>
              <a:t>Primary Outcome: </a:t>
            </a:r>
          </a:p>
          <a:p>
            <a:pPr lvl="1"/>
            <a:r>
              <a:rPr lang="en-US" sz="2800" dirty="0"/>
              <a:t>1 month pregnancy test</a:t>
            </a:r>
          </a:p>
          <a:p>
            <a:endParaRPr lang="en-US" dirty="0"/>
          </a:p>
        </p:txBody>
      </p:sp>
      <p:pic>
        <p:nvPicPr>
          <p:cNvPr id="4" name="Picture 3">
            <a:extLst>
              <a:ext uri="{FF2B5EF4-FFF2-40B4-BE49-F238E27FC236}">
                <a16:creationId xmlns:a16="http://schemas.microsoft.com/office/drawing/2014/main" id="{4E644CA4-3BBD-844C-8AF4-AEDD3C720E20}"/>
              </a:ext>
            </a:extLst>
          </p:cNvPr>
          <p:cNvPicPr>
            <a:picLocks noChangeAspect="1"/>
          </p:cNvPicPr>
          <p:nvPr/>
        </p:nvPicPr>
        <p:blipFill>
          <a:blip r:embed="rId3"/>
          <a:stretch>
            <a:fillRect/>
          </a:stretch>
        </p:blipFill>
        <p:spPr>
          <a:xfrm>
            <a:off x="6096000" y="3505200"/>
            <a:ext cx="5918200" cy="2984500"/>
          </a:xfrm>
          <a:prstGeom prst="rect">
            <a:avLst/>
          </a:prstGeom>
        </p:spPr>
      </p:pic>
      <p:pic>
        <p:nvPicPr>
          <p:cNvPr id="5" name="Picture 4"/>
          <p:cNvPicPr>
            <a:picLocks noChangeAspect="1"/>
          </p:cNvPicPr>
          <p:nvPr/>
        </p:nvPicPr>
        <p:blipFill>
          <a:blip r:embed="rId4"/>
          <a:stretch>
            <a:fillRect/>
          </a:stretch>
        </p:blipFill>
        <p:spPr>
          <a:xfrm>
            <a:off x="7502525" y="6591297"/>
            <a:ext cx="3105150" cy="238125"/>
          </a:xfrm>
          <a:prstGeom prst="rect">
            <a:avLst/>
          </a:prstGeom>
        </p:spPr>
      </p:pic>
    </p:spTree>
    <p:extLst>
      <p:ext uri="{BB962C8B-B14F-4D97-AF65-F5344CB8AC3E}">
        <p14:creationId xmlns:p14="http://schemas.microsoft.com/office/powerpoint/2010/main" val="237151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15A6-C0B1-3E45-B001-427E2E733ED9}"/>
              </a:ext>
            </a:extLst>
          </p:cNvPr>
          <p:cNvSpPr>
            <a:spLocks noGrp="1"/>
          </p:cNvSpPr>
          <p:nvPr>
            <p:ph type="title"/>
          </p:nvPr>
        </p:nvSpPr>
        <p:spPr/>
        <p:txBody>
          <a:bodyPr/>
          <a:lstStyle/>
          <a:p>
            <a:r>
              <a:rPr lang="en-US" dirty="0"/>
              <a:t>52 mg LNG IUD</a:t>
            </a:r>
          </a:p>
        </p:txBody>
      </p:sp>
      <p:sp>
        <p:nvSpPr>
          <p:cNvPr id="3" name="Content Placeholder 2">
            <a:extLst>
              <a:ext uri="{FF2B5EF4-FFF2-40B4-BE49-F238E27FC236}">
                <a16:creationId xmlns:a16="http://schemas.microsoft.com/office/drawing/2014/main" id="{82478CED-B8B7-8E4B-A454-6A419C20B439}"/>
              </a:ext>
            </a:extLst>
          </p:cNvPr>
          <p:cNvSpPr>
            <a:spLocks noGrp="1"/>
          </p:cNvSpPr>
          <p:nvPr>
            <p:ph idx="1"/>
          </p:nvPr>
        </p:nvSpPr>
        <p:spPr>
          <a:xfrm>
            <a:off x="838200" y="1825625"/>
            <a:ext cx="10515600" cy="1603375"/>
          </a:xfrm>
        </p:spPr>
        <p:txBody>
          <a:bodyPr/>
          <a:lstStyle/>
          <a:p>
            <a:r>
              <a:rPr lang="en-US" dirty="0"/>
              <a:t>52 mg LNG IUD is non-inferior to Cu IUD IUD for EC</a:t>
            </a:r>
          </a:p>
          <a:p>
            <a:r>
              <a:rPr lang="en-US" dirty="0"/>
              <a:t>1 pregnancy in LNG IUD group (0.3%)</a:t>
            </a:r>
          </a:p>
        </p:txBody>
      </p:sp>
      <p:pic>
        <p:nvPicPr>
          <p:cNvPr id="4" name="Picture 3">
            <a:extLst>
              <a:ext uri="{FF2B5EF4-FFF2-40B4-BE49-F238E27FC236}">
                <a16:creationId xmlns:a16="http://schemas.microsoft.com/office/drawing/2014/main" id="{A0B24FE7-5B92-2F4F-8909-77F3A0C67AC2}"/>
              </a:ext>
            </a:extLst>
          </p:cNvPr>
          <p:cNvPicPr>
            <a:picLocks noChangeAspect="1"/>
          </p:cNvPicPr>
          <p:nvPr/>
        </p:nvPicPr>
        <p:blipFill>
          <a:blip r:embed="rId3"/>
          <a:stretch>
            <a:fillRect/>
          </a:stretch>
        </p:blipFill>
        <p:spPr>
          <a:xfrm>
            <a:off x="1155082" y="3810000"/>
            <a:ext cx="9881835" cy="2935908"/>
          </a:xfrm>
          <a:prstGeom prst="rect">
            <a:avLst/>
          </a:prstGeom>
        </p:spPr>
      </p:pic>
    </p:spTree>
    <p:extLst>
      <p:ext uri="{BB962C8B-B14F-4D97-AF65-F5344CB8AC3E}">
        <p14:creationId xmlns:p14="http://schemas.microsoft.com/office/powerpoint/2010/main" val="198233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4FCC-C5BB-8F4D-B593-870623031C5E}"/>
              </a:ext>
            </a:extLst>
          </p:cNvPr>
          <p:cNvSpPr>
            <a:spLocks noGrp="1"/>
          </p:cNvSpPr>
          <p:nvPr>
            <p:ph type="title"/>
          </p:nvPr>
        </p:nvSpPr>
        <p:spPr/>
        <p:txBody>
          <a:bodyPr/>
          <a:lstStyle/>
          <a:p>
            <a:r>
              <a:rPr lang="en-US" dirty="0"/>
              <a:t>LNG IUD vs Cu IUD</a:t>
            </a:r>
          </a:p>
        </p:txBody>
      </p:sp>
      <p:sp>
        <p:nvSpPr>
          <p:cNvPr id="3" name="Content Placeholder 2">
            <a:extLst>
              <a:ext uri="{FF2B5EF4-FFF2-40B4-BE49-F238E27FC236}">
                <a16:creationId xmlns:a16="http://schemas.microsoft.com/office/drawing/2014/main" id="{E794EF71-3DF6-7B4D-937B-E08255FD1426}"/>
              </a:ext>
            </a:extLst>
          </p:cNvPr>
          <p:cNvSpPr>
            <a:spLocks noGrp="1"/>
          </p:cNvSpPr>
          <p:nvPr>
            <p:ph idx="1"/>
          </p:nvPr>
        </p:nvSpPr>
        <p:spPr/>
        <p:txBody>
          <a:bodyPr/>
          <a:lstStyle/>
          <a:p>
            <a:r>
              <a:rPr lang="en-US" dirty="0"/>
              <a:t>No significant differences in:</a:t>
            </a:r>
          </a:p>
          <a:p>
            <a:pPr lvl="1"/>
            <a:r>
              <a:rPr lang="en-US" dirty="0"/>
              <a:t>Expulsion rate</a:t>
            </a:r>
          </a:p>
          <a:p>
            <a:pPr lvl="1"/>
            <a:r>
              <a:rPr lang="en-US" dirty="0"/>
              <a:t>Removal rate</a:t>
            </a:r>
          </a:p>
          <a:p>
            <a:pPr lvl="1"/>
            <a:r>
              <a:rPr lang="en-US" dirty="0"/>
              <a:t>Satisfaction</a:t>
            </a:r>
          </a:p>
          <a:p>
            <a:pPr lvl="1"/>
            <a:r>
              <a:rPr lang="en-US" dirty="0"/>
              <a:t>Adverse events resulting in medical care </a:t>
            </a:r>
          </a:p>
          <a:p>
            <a:r>
              <a:rPr lang="en-US" dirty="0"/>
              <a:t>Pain more common in Cu IUD group</a:t>
            </a:r>
          </a:p>
          <a:p>
            <a:r>
              <a:rPr lang="en-US" dirty="0"/>
              <a:t>More bleeding days in LNG IUD group</a:t>
            </a:r>
          </a:p>
        </p:txBody>
      </p:sp>
      <p:sp>
        <p:nvSpPr>
          <p:cNvPr id="4" name="TextBox 3"/>
          <p:cNvSpPr txBox="1"/>
          <p:nvPr/>
        </p:nvSpPr>
        <p:spPr>
          <a:xfrm>
            <a:off x="76200" y="6453186"/>
            <a:ext cx="6096000" cy="584775"/>
          </a:xfrm>
          <a:prstGeom prst="rect">
            <a:avLst/>
          </a:prstGeom>
          <a:noFill/>
        </p:spPr>
        <p:txBody>
          <a:bodyPr wrap="square" rtlCol="0">
            <a:spAutoFit/>
          </a:bodyPr>
          <a:lstStyle/>
          <a:p>
            <a:r>
              <a:rPr lang="en-US" sz="1600" dirty="0" err="1">
                <a:solidFill>
                  <a:schemeClr val="accent2"/>
                </a:solidFill>
              </a:rPr>
              <a:t>Turok</a:t>
            </a:r>
            <a:r>
              <a:rPr lang="en-US" sz="1600" dirty="0">
                <a:solidFill>
                  <a:schemeClr val="accent2"/>
                </a:solidFill>
              </a:rPr>
              <a:t> D et al. N </a:t>
            </a:r>
            <a:r>
              <a:rPr lang="en-US" sz="1600" dirty="0" err="1">
                <a:solidFill>
                  <a:schemeClr val="accent2"/>
                </a:solidFill>
              </a:rPr>
              <a:t>Engl</a:t>
            </a:r>
            <a:r>
              <a:rPr lang="en-US" sz="1600" dirty="0">
                <a:solidFill>
                  <a:schemeClr val="accent2"/>
                </a:solidFill>
              </a:rPr>
              <a:t> J Med 2021; 384:335-344</a:t>
            </a:r>
            <a:endParaRPr lang="en-US" sz="1600" dirty="0">
              <a:solidFill>
                <a:schemeClr val="accent2"/>
              </a:solidFill>
              <a:sym typeface="Calibri"/>
            </a:endParaRPr>
          </a:p>
          <a:p>
            <a:endParaRPr lang="en-US" sz="1600" dirty="0"/>
          </a:p>
        </p:txBody>
      </p:sp>
    </p:spTree>
    <p:extLst>
      <p:ext uri="{BB962C8B-B14F-4D97-AF65-F5344CB8AC3E}">
        <p14:creationId xmlns:p14="http://schemas.microsoft.com/office/powerpoint/2010/main" val="174676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A8C7-72FB-9549-83A1-18508472C799}"/>
              </a:ext>
            </a:extLst>
          </p:cNvPr>
          <p:cNvSpPr>
            <a:spLocks noGrp="1"/>
          </p:cNvSpPr>
          <p:nvPr>
            <p:ph type="title"/>
          </p:nvPr>
        </p:nvSpPr>
        <p:spPr/>
        <p:txBody>
          <a:bodyPr/>
          <a:lstStyle/>
          <a:p>
            <a:r>
              <a:rPr lang="en-US" dirty="0"/>
              <a:t>52 mg LNG IUD</a:t>
            </a:r>
          </a:p>
        </p:txBody>
      </p:sp>
      <p:sp>
        <p:nvSpPr>
          <p:cNvPr id="3" name="Content Placeholder 2">
            <a:extLst>
              <a:ext uri="{FF2B5EF4-FFF2-40B4-BE49-F238E27FC236}">
                <a16:creationId xmlns:a16="http://schemas.microsoft.com/office/drawing/2014/main" id="{A27B58E3-C0C7-A242-9CEB-4B51429828A8}"/>
              </a:ext>
            </a:extLst>
          </p:cNvPr>
          <p:cNvSpPr>
            <a:spLocks noGrp="1"/>
          </p:cNvSpPr>
          <p:nvPr>
            <p:ph idx="1"/>
          </p:nvPr>
        </p:nvSpPr>
        <p:spPr>
          <a:xfrm>
            <a:off x="685800" y="1825625"/>
            <a:ext cx="11353800" cy="4351338"/>
          </a:xfrm>
        </p:spPr>
        <p:txBody>
          <a:bodyPr/>
          <a:lstStyle/>
          <a:p>
            <a:pPr marL="0" indent="0">
              <a:buNone/>
            </a:pPr>
            <a:r>
              <a:rPr lang="en-US" dirty="0"/>
              <a:t>“These data can also support provision</a:t>
            </a:r>
          </a:p>
          <a:p>
            <a:pPr marL="0" indent="0">
              <a:buNone/>
            </a:pPr>
            <a:r>
              <a:rPr lang="en-US" dirty="0"/>
              <a:t>of quick-start contraception with the levonorgestrel 52-mg IUD after recent unprotected sexual intercourse and a negative pregnancy test.”</a:t>
            </a:r>
          </a:p>
        </p:txBody>
      </p:sp>
      <p:sp>
        <p:nvSpPr>
          <p:cNvPr id="4" name="Rectangle 3">
            <a:extLst>
              <a:ext uri="{FF2B5EF4-FFF2-40B4-BE49-F238E27FC236}">
                <a16:creationId xmlns:a16="http://schemas.microsoft.com/office/drawing/2014/main" id="{5B88A981-9D3F-7842-A28C-F4162151C4E1}"/>
              </a:ext>
            </a:extLst>
          </p:cNvPr>
          <p:cNvSpPr/>
          <p:nvPr/>
        </p:nvSpPr>
        <p:spPr>
          <a:xfrm>
            <a:off x="152400" y="6336268"/>
            <a:ext cx="4036105" cy="369332"/>
          </a:xfrm>
          <a:prstGeom prst="rect">
            <a:avLst/>
          </a:prstGeom>
        </p:spPr>
        <p:txBody>
          <a:bodyPr wrap="none">
            <a:spAutoFit/>
          </a:bodyPr>
          <a:lstStyle/>
          <a:p>
            <a:r>
              <a:rPr lang="en-US" dirty="0" err="1">
                <a:solidFill>
                  <a:schemeClr val="accent2"/>
                </a:solidFill>
              </a:rPr>
              <a:t>Turok</a:t>
            </a:r>
            <a:r>
              <a:rPr lang="en-US" dirty="0">
                <a:solidFill>
                  <a:schemeClr val="accent2"/>
                </a:solidFill>
              </a:rPr>
              <a:t> et al. NEJM 2021; 384(4):335 </a:t>
            </a:r>
          </a:p>
        </p:txBody>
      </p:sp>
    </p:spTree>
    <p:extLst>
      <p:ext uri="{BB962C8B-B14F-4D97-AF65-F5344CB8AC3E}">
        <p14:creationId xmlns:p14="http://schemas.microsoft.com/office/powerpoint/2010/main" val="2771265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A8C7-72FB-9549-83A1-18508472C799}"/>
              </a:ext>
            </a:extLst>
          </p:cNvPr>
          <p:cNvSpPr>
            <a:spLocks noGrp="1"/>
          </p:cNvSpPr>
          <p:nvPr>
            <p:ph type="title"/>
          </p:nvPr>
        </p:nvSpPr>
        <p:spPr/>
        <p:txBody>
          <a:bodyPr/>
          <a:lstStyle/>
          <a:p>
            <a:r>
              <a:rPr lang="en-US" dirty="0"/>
              <a:t>52 mg LNG IUD</a:t>
            </a:r>
          </a:p>
        </p:txBody>
      </p:sp>
      <p:sp>
        <p:nvSpPr>
          <p:cNvPr id="3" name="Content Placeholder 2">
            <a:extLst>
              <a:ext uri="{FF2B5EF4-FFF2-40B4-BE49-F238E27FC236}">
                <a16:creationId xmlns:a16="http://schemas.microsoft.com/office/drawing/2014/main" id="{A27B58E3-C0C7-A242-9CEB-4B51429828A8}"/>
              </a:ext>
            </a:extLst>
          </p:cNvPr>
          <p:cNvSpPr>
            <a:spLocks noGrp="1"/>
          </p:cNvSpPr>
          <p:nvPr>
            <p:ph idx="1"/>
          </p:nvPr>
        </p:nvSpPr>
        <p:spPr/>
        <p:txBody>
          <a:bodyPr/>
          <a:lstStyle/>
          <a:p>
            <a:r>
              <a:rPr lang="en-US" dirty="0"/>
              <a:t>LNG mechanism of action: </a:t>
            </a:r>
          </a:p>
          <a:p>
            <a:pPr lvl="1"/>
            <a:r>
              <a:rPr lang="en-US" dirty="0"/>
              <a:t>Impairs sperm and ovum transport</a:t>
            </a:r>
          </a:p>
          <a:p>
            <a:pPr lvl="1"/>
            <a:r>
              <a:rPr lang="en-US" dirty="0"/>
              <a:t>Impairs capacitation, the acrosome reaction, and ovum transport</a:t>
            </a:r>
          </a:p>
        </p:txBody>
      </p:sp>
      <p:sp>
        <p:nvSpPr>
          <p:cNvPr id="4" name="Rectangle 3">
            <a:extLst>
              <a:ext uri="{FF2B5EF4-FFF2-40B4-BE49-F238E27FC236}">
                <a16:creationId xmlns:a16="http://schemas.microsoft.com/office/drawing/2014/main" id="{5B88A981-9D3F-7842-A28C-F4162151C4E1}"/>
              </a:ext>
            </a:extLst>
          </p:cNvPr>
          <p:cNvSpPr/>
          <p:nvPr/>
        </p:nvSpPr>
        <p:spPr>
          <a:xfrm>
            <a:off x="152400" y="6336268"/>
            <a:ext cx="6348918" cy="369332"/>
          </a:xfrm>
          <a:prstGeom prst="rect">
            <a:avLst/>
          </a:prstGeom>
        </p:spPr>
        <p:txBody>
          <a:bodyPr wrap="none">
            <a:spAutoFit/>
          </a:bodyPr>
          <a:lstStyle/>
          <a:p>
            <a:r>
              <a:rPr lang="en-US" dirty="0" err="1">
                <a:solidFill>
                  <a:schemeClr val="accent2"/>
                </a:solidFill>
              </a:rPr>
              <a:t>Goksor</a:t>
            </a:r>
            <a:r>
              <a:rPr lang="en-US" dirty="0">
                <a:solidFill>
                  <a:schemeClr val="accent2"/>
                </a:solidFill>
              </a:rPr>
              <a:t> 2010, Mahmood 1998, </a:t>
            </a:r>
            <a:r>
              <a:rPr lang="en-US" dirty="0" err="1">
                <a:solidFill>
                  <a:schemeClr val="accent2"/>
                </a:solidFill>
              </a:rPr>
              <a:t>Nutu</a:t>
            </a:r>
            <a:r>
              <a:rPr lang="en-US" dirty="0">
                <a:solidFill>
                  <a:schemeClr val="accent2"/>
                </a:solidFill>
              </a:rPr>
              <a:t> 2009, </a:t>
            </a:r>
            <a:r>
              <a:rPr lang="en-US" dirty="0" err="1">
                <a:solidFill>
                  <a:schemeClr val="accent2"/>
                </a:solidFill>
              </a:rPr>
              <a:t>Tamburrino</a:t>
            </a:r>
            <a:r>
              <a:rPr lang="en-US" dirty="0">
                <a:solidFill>
                  <a:schemeClr val="accent2"/>
                </a:solidFill>
              </a:rPr>
              <a:t> 2014 </a:t>
            </a:r>
          </a:p>
        </p:txBody>
      </p:sp>
    </p:spTree>
    <p:extLst>
      <p:ext uri="{BB962C8B-B14F-4D97-AF65-F5344CB8AC3E}">
        <p14:creationId xmlns:p14="http://schemas.microsoft.com/office/powerpoint/2010/main" val="228874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a:extLst>
              <a:ext uri="{FF2B5EF4-FFF2-40B4-BE49-F238E27FC236}">
                <a16:creationId xmlns:a16="http://schemas.microsoft.com/office/drawing/2014/main" id="{FD9FA064-9E91-8C63-7F7C-6E3FD614702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294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F465-EF2A-D745-919C-36D52209BAEF}"/>
              </a:ext>
            </a:extLst>
          </p:cNvPr>
          <p:cNvSpPr>
            <a:spLocks noGrp="1"/>
          </p:cNvSpPr>
          <p:nvPr>
            <p:ph type="title"/>
          </p:nvPr>
        </p:nvSpPr>
        <p:spPr/>
        <p:txBody>
          <a:bodyPr/>
          <a:lstStyle/>
          <a:p>
            <a:r>
              <a:rPr lang="en-US" dirty="0"/>
              <a:t>Bottom line</a:t>
            </a:r>
          </a:p>
        </p:txBody>
      </p:sp>
      <p:sp>
        <p:nvSpPr>
          <p:cNvPr id="3" name="Content Placeholder 2">
            <a:extLst>
              <a:ext uri="{FF2B5EF4-FFF2-40B4-BE49-F238E27FC236}">
                <a16:creationId xmlns:a16="http://schemas.microsoft.com/office/drawing/2014/main" id="{BF924C6A-6A72-E442-ABFB-94A3D40407B1}"/>
              </a:ext>
            </a:extLst>
          </p:cNvPr>
          <p:cNvSpPr>
            <a:spLocks noGrp="1"/>
          </p:cNvSpPr>
          <p:nvPr>
            <p:ph idx="1"/>
          </p:nvPr>
        </p:nvSpPr>
        <p:spPr>
          <a:xfrm>
            <a:off x="838200" y="1825625"/>
            <a:ext cx="3505200" cy="4351338"/>
          </a:xfrm>
        </p:spPr>
        <p:txBody>
          <a:bodyPr/>
          <a:lstStyle/>
          <a:p>
            <a:pPr marL="0" indent="0">
              <a:buNone/>
            </a:pPr>
            <a:endParaRPr lang="en-US" dirty="0"/>
          </a:p>
          <a:p>
            <a:pPr marL="0" indent="0" algn="ctr">
              <a:buNone/>
            </a:pPr>
            <a:r>
              <a:rPr lang="en-US" dirty="0"/>
              <a:t>First line EC</a:t>
            </a:r>
          </a:p>
          <a:p>
            <a:pPr marL="0" indent="0" algn="ctr">
              <a:buNone/>
            </a:pPr>
            <a:r>
              <a:rPr lang="en-US" dirty="0"/>
              <a:t>=</a:t>
            </a:r>
          </a:p>
          <a:p>
            <a:pPr marL="0" indent="0" algn="ctr">
              <a:buNone/>
            </a:pPr>
            <a:r>
              <a:rPr lang="en-US" dirty="0"/>
              <a:t>IUDs</a:t>
            </a:r>
          </a:p>
        </p:txBody>
      </p:sp>
      <p:pic>
        <p:nvPicPr>
          <p:cNvPr id="1026" name="Picture 2">
            <a:extLst>
              <a:ext uri="{FF2B5EF4-FFF2-40B4-BE49-F238E27FC236}">
                <a16:creationId xmlns:a16="http://schemas.microsoft.com/office/drawing/2014/main" id="{2250E44C-EC82-1F48-9033-22C6E42D6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79"/>
          <a:stretch/>
        </p:blipFill>
        <p:spPr bwMode="auto">
          <a:xfrm>
            <a:off x="4690415" y="2102644"/>
            <a:ext cx="3048000" cy="379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iagram&#10;&#10;Description automatically generated">
            <a:extLst>
              <a:ext uri="{FF2B5EF4-FFF2-40B4-BE49-F238E27FC236}">
                <a16:creationId xmlns:a16="http://schemas.microsoft.com/office/drawing/2014/main" id="{775229C9-9078-D443-8D4B-51EE02254E56}"/>
              </a:ext>
            </a:extLst>
          </p:cNvPr>
          <p:cNvPicPr>
            <a:picLocks noChangeAspect="1"/>
          </p:cNvPicPr>
          <p:nvPr/>
        </p:nvPicPr>
        <p:blipFill rotWithShape="1">
          <a:blip r:embed="rId4">
            <a:extLst>
              <a:ext uri="{28A0092B-C50C-407E-A947-70E740481C1C}">
                <a14:useLocalDpi xmlns:a14="http://schemas.microsoft.com/office/drawing/2010/main" val="0"/>
              </a:ext>
            </a:extLst>
          </a:blip>
          <a:srcRect l="6894" r="9399"/>
          <a:stretch/>
        </p:blipFill>
        <p:spPr>
          <a:xfrm>
            <a:off x="7745342" y="2102644"/>
            <a:ext cx="3684658" cy="3797300"/>
          </a:xfrm>
          <a:prstGeom prst="rect">
            <a:avLst/>
          </a:prstGeom>
        </p:spPr>
      </p:pic>
    </p:spTree>
    <p:extLst>
      <p:ext uri="{BB962C8B-B14F-4D97-AF65-F5344CB8AC3E}">
        <p14:creationId xmlns:p14="http://schemas.microsoft.com/office/powerpoint/2010/main" val="366411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31A29-B3F3-7947-B948-3DE3AFED5AAB}"/>
              </a:ext>
            </a:extLst>
          </p:cNvPr>
          <p:cNvSpPr>
            <a:spLocks noGrp="1"/>
          </p:cNvSpPr>
          <p:nvPr>
            <p:ph type="title"/>
          </p:nvPr>
        </p:nvSpPr>
        <p:spPr>
          <a:xfrm>
            <a:off x="0" y="2027237"/>
            <a:ext cx="12192000" cy="1325563"/>
          </a:xfrm>
        </p:spPr>
        <p:txBody>
          <a:bodyPr/>
          <a:lstStyle/>
          <a:p>
            <a:r>
              <a:rPr lang="en-US" dirty="0"/>
              <a:t>Oral EC</a:t>
            </a:r>
          </a:p>
        </p:txBody>
      </p:sp>
    </p:spTree>
    <p:extLst>
      <p:ext uri="{BB962C8B-B14F-4D97-AF65-F5344CB8AC3E}">
        <p14:creationId xmlns:p14="http://schemas.microsoft.com/office/powerpoint/2010/main" val="166955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83C2-1E60-FB45-80E5-A6132AD93FAA}"/>
              </a:ext>
            </a:extLst>
          </p:cNvPr>
          <p:cNvSpPr>
            <a:spLocks noGrp="1"/>
          </p:cNvSpPr>
          <p:nvPr>
            <p:ph type="title"/>
          </p:nvPr>
        </p:nvSpPr>
        <p:spPr/>
        <p:txBody>
          <a:bodyPr/>
          <a:lstStyle/>
          <a:p>
            <a:r>
              <a:rPr lang="en-US" dirty="0"/>
              <a:t>Ulipristal Acetate (UPA)</a:t>
            </a:r>
          </a:p>
        </p:txBody>
      </p:sp>
      <p:sp>
        <p:nvSpPr>
          <p:cNvPr id="3" name="Content Placeholder 2">
            <a:extLst>
              <a:ext uri="{FF2B5EF4-FFF2-40B4-BE49-F238E27FC236}">
                <a16:creationId xmlns:a16="http://schemas.microsoft.com/office/drawing/2014/main" id="{92139362-EDE0-4F47-984E-BC69E862A954}"/>
              </a:ext>
            </a:extLst>
          </p:cNvPr>
          <p:cNvSpPr>
            <a:spLocks noGrp="1"/>
          </p:cNvSpPr>
          <p:nvPr>
            <p:ph idx="1"/>
          </p:nvPr>
        </p:nvSpPr>
        <p:spPr>
          <a:xfrm>
            <a:off x="762000" y="1566865"/>
            <a:ext cx="10668000" cy="4351339"/>
          </a:xfrm>
        </p:spPr>
        <p:txBody>
          <a:bodyPr/>
          <a:lstStyle/>
          <a:p>
            <a:pPr>
              <a:buFont typeface="Arial" charset="0"/>
              <a:buChar char="•"/>
            </a:pPr>
            <a:r>
              <a:rPr lang="en-US" sz="3600" dirty="0"/>
              <a:t>Single 30-mg dose</a:t>
            </a:r>
          </a:p>
          <a:p>
            <a:pPr>
              <a:buFont typeface="Arial" charset="0"/>
              <a:buChar char="•"/>
            </a:pPr>
            <a:r>
              <a:rPr lang="en-US" sz="3600" dirty="0"/>
              <a:t>Selective progesterone receptor modulator (SPRM)</a:t>
            </a:r>
          </a:p>
          <a:p>
            <a:pPr>
              <a:buFont typeface="Arial" charset="0"/>
              <a:buChar char="•"/>
            </a:pPr>
            <a:r>
              <a:rPr lang="en-US" sz="3600" dirty="0"/>
              <a:t>Delays follicular rupture</a:t>
            </a:r>
            <a:r>
              <a:rPr lang="en-US" sz="3600" baseline="30000" dirty="0"/>
              <a:t>1</a:t>
            </a:r>
          </a:p>
          <a:p>
            <a:pPr lvl="2" indent="-457178">
              <a:buFont typeface="Arial" charset="0"/>
              <a:buChar char="•"/>
            </a:pPr>
            <a:r>
              <a:rPr lang="en-US" sz="2800" dirty="0"/>
              <a:t>100% effective in mid-follicular </a:t>
            </a:r>
            <a:br>
              <a:rPr lang="en-US" sz="2800" dirty="0"/>
            </a:br>
            <a:r>
              <a:rPr lang="en-US" sz="2800" dirty="0"/>
              <a:t>phase</a:t>
            </a:r>
          </a:p>
          <a:p>
            <a:pPr lvl="2" indent="-457178">
              <a:buFont typeface="Arial" charset="0"/>
              <a:buChar char="•"/>
            </a:pPr>
            <a:r>
              <a:rPr lang="en-US" sz="2800" dirty="0"/>
              <a:t>79% effective during LH surge </a:t>
            </a:r>
            <a:br>
              <a:rPr lang="en-US" sz="2800" dirty="0"/>
            </a:br>
            <a:r>
              <a:rPr lang="en-US" sz="2800" dirty="0"/>
              <a:t>prior to peak</a:t>
            </a:r>
          </a:p>
          <a:p>
            <a:pPr lvl="2" indent="-457178">
              <a:buFont typeface="Arial" charset="0"/>
              <a:buChar char="•"/>
            </a:pPr>
            <a:r>
              <a:rPr lang="en-US" sz="2800" dirty="0"/>
              <a:t>Doesn’t work after ovulation</a:t>
            </a:r>
            <a:r>
              <a:rPr lang="en-US" sz="2800" baseline="30000" dirty="0"/>
              <a:t>2.3</a:t>
            </a:r>
          </a:p>
          <a:p>
            <a:endParaRPr lang="en-US" dirty="0"/>
          </a:p>
        </p:txBody>
      </p:sp>
      <p:pic>
        <p:nvPicPr>
          <p:cNvPr id="4" name="Picture 3">
            <a:extLst>
              <a:ext uri="{FF2B5EF4-FFF2-40B4-BE49-F238E27FC236}">
                <a16:creationId xmlns:a16="http://schemas.microsoft.com/office/drawing/2014/main" id="{008EFFAE-B4D7-0746-A12A-82AAFF8B0429}"/>
              </a:ext>
            </a:extLst>
          </p:cNvPr>
          <p:cNvPicPr>
            <a:picLocks noChangeAspect="1"/>
          </p:cNvPicPr>
          <p:nvPr/>
        </p:nvPicPr>
        <p:blipFill rotWithShape="1">
          <a:blip r:embed="rId3">
            <a:extLst>
              <a:ext uri="{28A0092B-C50C-407E-A947-70E740481C1C}">
                <a14:useLocalDpi xmlns:a14="http://schemas.microsoft.com/office/drawing/2010/main" val="0"/>
              </a:ext>
            </a:extLst>
          </a:blip>
          <a:srcRect l="25228" t="49591" r="62850" b="37084"/>
          <a:stretch/>
        </p:blipFill>
        <p:spPr>
          <a:xfrm>
            <a:off x="8959893" y="4343400"/>
            <a:ext cx="3244807" cy="2266595"/>
          </a:xfrm>
          <a:prstGeom prst="rect">
            <a:avLst/>
          </a:prstGeom>
        </p:spPr>
      </p:pic>
      <p:sp>
        <p:nvSpPr>
          <p:cNvPr id="5" name="TextBox 4">
            <a:extLst>
              <a:ext uri="{FF2B5EF4-FFF2-40B4-BE49-F238E27FC236}">
                <a16:creationId xmlns:a16="http://schemas.microsoft.com/office/drawing/2014/main" id="{9E142291-1C5D-384C-BCBD-7088A3D3BA34}"/>
              </a:ext>
            </a:extLst>
          </p:cNvPr>
          <p:cNvSpPr txBox="1"/>
          <p:nvPr/>
        </p:nvSpPr>
        <p:spPr>
          <a:xfrm>
            <a:off x="12700" y="6534834"/>
            <a:ext cx="12420600" cy="646331"/>
          </a:xfrm>
          <a:prstGeom prst="rect">
            <a:avLst/>
          </a:prstGeom>
          <a:noFill/>
        </p:spPr>
        <p:txBody>
          <a:bodyPr wrap="square" rtlCol="0">
            <a:spAutoFit/>
          </a:bodyPr>
          <a:lstStyle/>
          <a:p>
            <a:r>
              <a:rPr lang="en-US" dirty="0">
                <a:solidFill>
                  <a:schemeClr val="accent2"/>
                </a:solidFill>
              </a:rPr>
              <a:t>1. </a:t>
            </a:r>
            <a:r>
              <a:rPr lang="en-US" dirty="0" err="1">
                <a:solidFill>
                  <a:schemeClr val="accent2"/>
                </a:solidFill>
              </a:rPr>
              <a:t>Brache</a:t>
            </a:r>
            <a:r>
              <a:rPr lang="en-US" dirty="0">
                <a:solidFill>
                  <a:schemeClr val="accent2"/>
                </a:solidFill>
              </a:rPr>
              <a:t> 2010   2. </a:t>
            </a:r>
            <a:r>
              <a:rPr lang="en-US" dirty="0" err="1">
                <a:solidFill>
                  <a:schemeClr val="accent2"/>
                </a:solidFill>
              </a:rPr>
              <a:t>Noé</a:t>
            </a:r>
            <a:r>
              <a:rPr lang="en-US" dirty="0">
                <a:solidFill>
                  <a:schemeClr val="accent2"/>
                </a:solidFill>
              </a:rPr>
              <a:t>. Contraception 2011;84:486-92.  3. </a:t>
            </a:r>
            <a:r>
              <a:rPr lang="en-US" dirty="0" err="1">
                <a:solidFill>
                  <a:schemeClr val="accent2"/>
                </a:solidFill>
              </a:rPr>
              <a:t>Novikova</a:t>
            </a:r>
            <a:r>
              <a:rPr lang="en-US" dirty="0">
                <a:solidFill>
                  <a:schemeClr val="accent2"/>
                </a:solidFill>
              </a:rPr>
              <a:t>. Contraception 2007;75:112-8.</a:t>
            </a:r>
          </a:p>
          <a:p>
            <a:endParaRPr lang="en-US" dirty="0">
              <a:solidFill>
                <a:schemeClr val="accent2"/>
              </a:solidFill>
            </a:endParaRPr>
          </a:p>
        </p:txBody>
      </p:sp>
    </p:spTree>
    <p:extLst>
      <p:ext uri="{BB962C8B-B14F-4D97-AF65-F5344CB8AC3E}">
        <p14:creationId xmlns:p14="http://schemas.microsoft.com/office/powerpoint/2010/main" val="207612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F2C4-DA0E-5942-9D1A-9B4D71543679}"/>
              </a:ext>
            </a:extLst>
          </p:cNvPr>
          <p:cNvSpPr>
            <a:spLocks noGrp="1"/>
          </p:cNvSpPr>
          <p:nvPr>
            <p:ph type="title"/>
          </p:nvPr>
        </p:nvSpPr>
        <p:spPr/>
        <p:txBody>
          <a:bodyPr/>
          <a:lstStyle/>
          <a:p>
            <a:r>
              <a:rPr lang="en-US" dirty="0"/>
              <a:t>Ulipristal Acetate (UPA)</a:t>
            </a:r>
          </a:p>
        </p:txBody>
      </p:sp>
      <p:sp>
        <p:nvSpPr>
          <p:cNvPr id="3" name="Content Placeholder 2">
            <a:extLst>
              <a:ext uri="{FF2B5EF4-FFF2-40B4-BE49-F238E27FC236}">
                <a16:creationId xmlns:a16="http://schemas.microsoft.com/office/drawing/2014/main" id="{7B8FB68F-1506-F44D-8017-C7F19D283C25}"/>
              </a:ext>
            </a:extLst>
          </p:cNvPr>
          <p:cNvSpPr>
            <a:spLocks noGrp="1"/>
          </p:cNvSpPr>
          <p:nvPr>
            <p:ph idx="1"/>
          </p:nvPr>
        </p:nvSpPr>
        <p:spPr>
          <a:xfrm>
            <a:off x="838200" y="1825625"/>
            <a:ext cx="9372600" cy="4351339"/>
          </a:xfrm>
        </p:spPr>
        <p:txBody>
          <a:bodyPr/>
          <a:lstStyle/>
          <a:p>
            <a:pPr marL="342891" indent="-342891">
              <a:buFont typeface="Arial" charset="0"/>
              <a:buChar char="•"/>
            </a:pPr>
            <a:r>
              <a:rPr lang="en-US" dirty="0"/>
              <a:t>Possible effect on tubal ciliary function</a:t>
            </a:r>
          </a:p>
          <a:p>
            <a:pPr lvl="1" indent="-342891">
              <a:buFont typeface="Arial" charset="0"/>
              <a:buChar char="•"/>
            </a:pPr>
            <a:r>
              <a:rPr lang="en-US" dirty="0"/>
              <a:t>No increased risk of ectopic</a:t>
            </a:r>
          </a:p>
          <a:p>
            <a:pPr marL="342891" indent="-342891">
              <a:buFont typeface="Arial" charset="0"/>
              <a:buChar char="•"/>
            </a:pPr>
            <a:r>
              <a:rPr lang="en-US" dirty="0"/>
              <a:t>Questionable impact on sperm</a:t>
            </a:r>
          </a:p>
          <a:p>
            <a:pPr marL="342891" indent="-342891">
              <a:buFont typeface="Arial" charset="0"/>
              <a:buChar char="•"/>
            </a:pPr>
            <a:r>
              <a:rPr lang="en-US" dirty="0"/>
              <a:t>No effect on endometrium</a:t>
            </a:r>
          </a:p>
          <a:p>
            <a:pPr lvl="2" indent="-342891">
              <a:buFont typeface="Arial" charset="0"/>
              <a:buChar char="•"/>
            </a:pPr>
            <a:r>
              <a:rPr lang="en-US" dirty="0"/>
              <a:t>No impact on implantation, </a:t>
            </a:r>
            <a:br>
              <a:rPr lang="en-US" dirty="0"/>
            </a:br>
            <a:r>
              <a:rPr lang="en-US" dirty="0"/>
              <a:t>miscarriage, or teratogenicity</a:t>
            </a:r>
          </a:p>
          <a:p>
            <a:endParaRPr lang="en-US" dirty="0"/>
          </a:p>
        </p:txBody>
      </p:sp>
      <p:pic>
        <p:nvPicPr>
          <p:cNvPr id="4" name="Picture 3">
            <a:extLst>
              <a:ext uri="{FF2B5EF4-FFF2-40B4-BE49-F238E27FC236}">
                <a16:creationId xmlns:a16="http://schemas.microsoft.com/office/drawing/2014/main" id="{66792E99-2378-BA47-964D-248AD11CA365}"/>
              </a:ext>
            </a:extLst>
          </p:cNvPr>
          <p:cNvPicPr>
            <a:picLocks noChangeAspect="1"/>
          </p:cNvPicPr>
          <p:nvPr/>
        </p:nvPicPr>
        <p:blipFill rotWithShape="1">
          <a:blip r:embed="rId3">
            <a:extLst>
              <a:ext uri="{28A0092B-C50C-407E-A947-70E740481C1C}">
                <a14:useLocalDpi xmlns:a14="http://schemas.microsoft.com/office/drawing/2010/main" val="0"/>
              </a:ext>
            </a:extLst>
          </a:blip>
          <a:srcRect l="25228" t="49591" r="62850" b="37084"/>
          <a:stretch/>
        </p:blipFill>
        <p:spPr>
          <a:xfrm>
            <a:off x="8947193" y="4303198"/>
            <a:ext cx="3244807" cy="2266595"/>
          </a:xfrm>
          <a:prstGeom prst="rect">
            <a:avLst/>
          </a:prstGeom>
        </p:spPr>
      </p:pic>
      <p:sp>
        <p:nvSpPr>
          <p:cNvPr id="5" name="Rectangle 4">
            <a:extLst>
              <a:ext uri="{FF2B5EF4-FFF2-40B4-BE49-F238E27FC236}">
                <a16:creationId xmlns:a16="http://schemas.microsoft.com/office/drawing/2014/main" id="{45D42DC5-A07B-C847-9DFC-15B4A3D0C3C3}"/>
              </a:ext>
            </a:extLst>
          </p:cNvPr>
          <p:cNvSpPr/>
          <p:nvPr/>
        </p:nvSpPr>
        <p:spPr>
          <a:xfrm>
            <a:off x="228600" y="6316863"/>
            <a:ext cx="5519460" cy="369332"/>
          </a:xfrm>
          <a:prstGeom prst="rect">
            <a:avLst/>
          </a:prstGeom>
        </p:spPr>
        <p:txBody>
          <a:bodyPr wrap="none">
            <a:spAutoFit/>
          </a:bodyPr>
          <a:lstStyle/>
          <a:p>
            <a:r>
              <a:rPr lang="en-US" dirty="0">
                <a:solidFill>
                  <a:schemeClr val="accent2"/>
                </a:solidFill>
              </a:rPr>
              <a:t>Levy 2014, </a:t>
            </a:r>
            <a:r>
              <a:rPr lang="en-US" dirty="0" err="1">
                <a:solidFill>
                  <a:schemeClr val="accent2"/>
                </a:solidFill>
              </a:rPr>
              <a:t>Rosatto</a:t>
            </a:r>
            <a:r>
              <a:rPr lang="en-US" dirty="0">
                <a:solidFill>
                  <a:schemeClr val="accent2"/>
                </a:solidFill>
              </a:rPr>
              <a:t> 2014, </a:t>
            </a:r>
            <a:r>
              <a:rPr lang="en-US" dirty="0" err="1">
                <a:solidFill>
                  <a:schemeClr val="accent2"/>
                </a:solidFill>
              </a:rPr>
              <a:t>Gemzell-Daniellson</a:t>
            </a:r>
            <a:r>
              <a:rPr lang="en-US" dirty="0">
                <a:solidFill>
                  <a:schemeClr val="accent2"/>
                </a:solidFill>
              </a:rPr>
              <a:t> 2014 </a:t>
            </a:r>
          </a:p>
        </p:txBody>
      </p:sp>
    </p:spTree>
    <p:extLst>
      <p:ext uri="{BB962C8B-B14F-4D97-AF65-F5344CB8AC3E}">
        <p14:creationId xmlns:p14="http://schemas.microsoft.com/office/powerpoint/2010/main" val="573088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F2C4-DA0E-5942-9D1A-9B4D71543679}"/>
              </a:ext>
            </a:extLst>
          </p:cNvPr>
          <p:cNvSpPr>
            <a:spLocks noGrp="1"/>
          </p:cNvSpPr>
          <p:nvPr>
            <p:ph type="title"/>
          </p:nvPr>
        </p:nvSpPr>
        <p:spPr/>
        <p:txBody>
          <a:bodyPr/>
          <a:lstStyle/>
          <a:p>
            <a:r>
              <a:rPr lang="en-US" dirty="0"/>
              <a:t>Ulipristal Acetate (UPA)</a:t>
            </a:r>
          </a:p>
        </p:txBody>
      </p:sp>
      <p:sp>
        <p:nvSpPr>
          <p:cNvPr id="3" name="Content Placeholder 2">
            <a:extLst>
              <a:ext uri="{FF2B5EF4-FFF2-40B4-BE49-F238E27FC236}">
                <a16:creationId xmlns:a16="http://schemas.microsoft.com/office/drawing/2014/main" id="{7B8FB68F-1506-F44D-8017-C7F19D283C25}"/>
              </a:ext>
            </a:extLst>
          </p:cNvPr>
          <p:cNvSpPr>
            <a:spLocks noGrp="1"/>
          </p:cNvSpPr>
          <p:nvPr>
            <p:ph idx="1"/>
          </p:nvPr>
        </p:nvSpPr>
        <p:spPr>
          <a:xfrm>
            <a:off x="838200" y="1825625"/>
            <a:ext cx="10591800" cy="4351339"/>
          </a:xfrm>
        </p:spPr>
        <p:txBody>
          <a:bodyPr/>
          <a:lstStyle/>
          <a:p>
            <a:r>
              <a:rPr lang="en-US" dirty="0"/>
              <a:t>Consistent efficacy through 120 hours</a:t>
            </a:r>
          </a:p>
          <a:p>
            <a:pPr lvl="2"/>
            <a:r>
              <a:rPr lang="en-US" dirty="0"/>
              <a:t>1.3% pregnancy rate when used within 120 hours</a:t>
            </a:r>
          </a:p>
          <a:p>
            <a:pPr lvl="2"/>
            <a:r>
              <a:rPr lang="en-US" dirty="0"/>
              <a:t>FDA-approved through 120 hours</a:t>
            </a:r>
          </a:p>
          <a:p>
            <a:pPr lvl="2"/>
            <a:r>
              <a:rPr lang="en-US" dirty="0"/>
              <a:t>Double the effectiveness of OTC </a:t>
            </a:r>
            <a:r>
              <a:rPr lang="en-US" dirty="0" err="1"/>
              <a:t>lng</a:t>
            </a:r>
            <a:r>
              <a:rPr lang="en-US" dirty="0"/>
              <a:t> EC</a:t>
            </a:r>
          </a:p>
          <a:p>
            <a:r>
              <a:rPr lang="en-US" dirty="0"/>
              <a:t>Side effects:</a:t>
            </a:r>
          </a:p>
          <a:p>
            <a:pPr lvl="2"/>
            <a:r>
              <a:rPr lang="en-US" dirty="0"/>
              <a:t>Headache, dysmenorrhea, nausea</a:t>
            </a:r>
          </a:p>
          <a:p>
            <a:pPr lvl="2"/>
            <a:r>
              <a:rPr lang="en-US" dirty="0"/>
              <a:t>Delayed menses (2 days)</a:t>
            </a:r>
          </a:p>
          <a:p>
            <a:r>
              <a:rPr lang="en-US" dirty="0"/>
              <a:t>No contraindications</a:t>
            </a:r>
          </a:p>
          <a:p>
            <a:pPr marL="0" indent="0">
              <a:buNone/>
            </a:pPr>
            <a:endParaRPr lang="en-US" dirty="0"/>
          </a:p>
        </p:txBody>
      </p:sp>
      <p:pic>
        <p:nvPicPr>
          <p:cNvPr id="4" name="Picture 3">
            <a:extLst>
              <a:ext uri="{FF2B5EF4-FFF2-40B4-BE49-F238E27FC236}">
                <a16:creationId xmlns:a16="http://schemas.microsoft.com/office/drawing/2014/main" id="{66792E99-2378-BA47-964D-248AD11CA365}"/>
              </a:ext>
            </a:extLst>
          </p:cNvPr>
          <p:cNvPicPr>
            <a:picLocks noChangeAspect="1"/>
          </p:cNvPicPr>
          <p:nvPr/>
        </p:nvPicPr>
        <p:blipFill rotWithShape="1">
          <a:blip r:embed="rId3">
            <a:extLst>
              <a:ext uri="{28A0092B-C50C-407E-A947-70E740481C1C}">
                <a14:useLocalDpi xmlns:a14="http://schemas.microsoft.com/office/drawing/2010/main" val="0"/>
              </a:ext>
            </a:extLst>
          </a:blip>
          <a:srcRect l="25228" t="49591" r="62850" b="37084"/>
          <a:stretch/>
        </p:blipFill>
        <p:spPr>
          <a:xfrm>
            <a:off x="8764871" y="4419601"/>
            <a:ext cx="3244807" cy="2266595"/>
          </a:xfrm>
          <a:prstGeom prst="rect">
            <a:avLst/>
          </a:prstGeom>
        </p:spPr>
      </p:pic>
      <p:sp>
        <p:nvSpPr>
          <p:cNvPr id="5" name="Rectangle 4">
            <a:extLst>
              <a:ext uri="{FF2B5EF4-FFF2-40B4-BE49-F238E27FC236}">
                <a16:creationId xmlns:a16="http://schemas.microsoft.com/office/drawing/2014/main" id="{45D42DC5-A07B-C847-9DFC-15B4A3D0C3C3}"/>
              </a:ext>
            </a:extLst>
          </p:cNvPr>
          <p:cNvSpPr/>
          <p:nvPr/>
        </p:nvSpPr>
        <p:spPr>
          <a:xfrm>
            <a:off x="228600" y="6316863"/>
            <a:ext cx="1492716" cy="369332"/>
          </a:xfrm>
          <a:prstGeom prst="rect">
            <a:avLst/>
          </a:prstGeom>
        </p:spPr>
        <p:txBody>
          <a:bodyPr wrap="none">
            <a:spAutoFit/>
          </a:bodyPr>
          <a:lstStyle/>
          <a:p>
            <a:r>
              <a:rPr lang="en-US" dirty="0" err="1">
                <a:solidFill>
                  <a:schemeClr val="accent2"/>
                </a:solidFill>
              </a:rPr>
              <a:t>Glasier</a:t>
            </a:r>
            <a:r>
              <a:rPr lang="en-US" dirty="0">
                <a:solidFill>
                  <a:schemeClr val="accent2"/>
                </a:solidFill>
              </a:rPr>
              <a:t> 2010</a:t>
            </a:r>
          </a:p>
        </p:txBody>
      </p:sp>
    </p:spTree>
    <p:extLst>
      <p:ext uri="{BB962C8B-B14F-4D97-AF65-F5344CB8AC3E}">
        <p14:creationId xmlns:p14="http://schemas.microsoft.com/office/powerpoint/2010/main" val="2637245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A763-258F-454E-8455-E437FA5850B9}"/>
              </a:ext>
            </a:extLst>
          </p:cNvPr>
          <p:cNvSpPr>
            <a:spLocks noGrp="1"/>
          </p:cNvSpPr>
          <p:nvPr>
            <p:ph type="title"/>
          </p:nvPr>
        </p:nvSpPr>
        <p:spPr/>
        <p:txBody>
          <a:bodyPr/>
          <a:lstStyle/>
          <a:p>
            <a:r>
              <a:rPr lang="en-US" dirty="0"/>
              <a:t>Levonorgestrel (LNG)</a:t>
            </a:r>
          </a:p>
        </p:txBody>
      </p:sp>
      <p:sp>
        <p:nvSpPr>
          <p:cNvPr id="3" name="Content Placeholder 2">
            <a:extLst>
              <a:ext uri="{FF2B5EF4-FFF2-40B4-BE49-F238E27FC236}">
                <a16:creationId xmlns:a16="http://schemas.microsoft.com/office/drawing/2014/main" id="{780F5357-B866-5745-AAFD-C76920DE04BE}"/>
              </a:ext>
            </a:extLst>
          </p:cNvPr>
          <p:cNvSpPr>
            <a:spLocks noGrp="1"/>
          </p:cNvSpPr>
          <p:nvPr>
            <p:ph idx="1"/>
          </p:nvPr>
        </p:nvSpPr>
        <p:spPr/>
        <p:txBody>
          <a:bodyPr/>
          <a:lstStyle/>
          <a:p>
            <a:pPr marL="342891" indent="-342891">
              <a:buFont typeface="Arial" charset="0"/>
              <a:buChar char="•"/>
            </a:pPr>
            <a:r>
              <a:rPr lang="en-US" dirty="0"/>
              <a:t>Single 1.5 mg dose or 2 x 0.75 mg doses</a:t>
            </a:r>
          </a:p>
          <a:p>
            <a:pPr marL="342891" indent="-342891">
              <a:buFont typeface="Arial" charset="0"/>
              <a:buChar char="•"/>
            </a:pPr>
            <a:r>
              <a:rPr lang="en-US" dirty="0"/>
              <a:t>Delays or inhibits ovulation</a:t>
            </a:r>
          </a:p>
          <a:p>
            <a:pPr lvl="2" indent="-342891">
              <a:buFont typeface="Arial" charset="0"/>
              <a:buChar char="•"/>
            </a:pPr>
            <a:r>
              <a:rPr lang="en-US" dirty="0"/>
              <a:t>Disrupts ovulation 96% of the </a:t>
            </a:r>
            <a:br>
              <a:rPr lang="en-US" dirty="0"/>
            </a:br>
            <a:r>
              <a:rPr lang="en-US" dirty="0"/>
              <a:t>time in the early follicular phase</a:t>
            </a:r>
          </a:p>
          <a:p>
            <a:pPr lvl="2" indent="-342891">
              <a:buFont typeface="Arial" charset="0"/>
              <a:buChar char="•"/>
            </a:pPr>
            <a:r>
              <a:rPr lang="en-US" dirty="0"/>
              <a:t>Ineffective after LH surge onset</a:t>
            </a:r>
          </a:p>
          <a:p>
            <a:pPr marL="0" indent="0">
              <a:buNone/>
            </a:pPr>
            <a:endParaRPr lang="en-US" dirty="0"/>
          </a:p>
        </p:txBody>
      </p:sp>
      <p:pic>
        <p:nvPicPr>
          <p:cNvPr id="4" name="Picture 3">
            <a:extLst>
              <a:ext uri="{FF2B5EF4-FFF2-40B4-BE49-F238E27FC236}">
                <a16:creationId xmlns:a16="http://schemas.microsoft.com/office/drawing/2014/main" id="{992955B1-0E35-B54F-85EC-9DAF18711D0A}"/>
              </a:ext>
            </a:extLst>
          </p:cNvPr>
          <p:cNvPicPr>
            <a:picLocks noChangeAspect="1"/>
          </p:cNvPicPr>
          <p:nvPr/>
        </p:nvPicPr>
        <p:blipFill rotWithShape="1">
          <a:blip r:embed="rId3">
            <a:extLst>
              <a:ext uri="{28A0092B-C50C-407E-A947-70E740481C1C}">
                <a14:useLocalDpi xmlns:a14="http://schemas.microsoft.com/office/drawing/2010/main" val="0"/>
              </a:ext>
            </a:extLst>
          </a:blip>
          <a:srcRect l="25139" t="63617" r="63026" b="23478"/>
          <a:stretch/>
        </p:blipFill>
        <p:spPr>
          <a:xfrm>
            <a:off x="8763000" y="4530796"/>
            <a:ext cx="3231779" cy="2202401"/>
          </a:xfrm>
          <a:prstGeom prst="rect">
            <a:avLst/>
          </a:prstGeom>
        </p:spPr>
      </p:pic>
      <p:sp>
        <p:nvSpPr>
          <p:cNvPr id="5" name="Rectangle 4">
            <a:extLst>
              <a:ext uri="{FF2B5EF4-FFF2-40B4-BE49-F238E27FC236}">
                <a16:creationId xmlns:a16="http://schemas.microsoft.com/office/drawing/2014/main" id="{8E3E8E7B-E55A-9E4D-B978-A3C52F64EF7E}"/>
              </a:ext>
            </a:extLst>
          </p:cNvPr>
          <p:cNvSpPr/>
          <p:nvPr/>
        </p:nvSpPr>
        <p:spPr>
          <a:xfrm>
            <a:off x="152401" y="6327287"/>
            <a:ext cx="2826415" cy="369332"/>
          </a:xfrm>
          <a:prstGeom prst="rect">
            <a:avLst/>
          </a:prstGeom>
        </p:spPr>
        <p:txBody>
          <a:bodyPr wrap="none">
            <a:spAutoFit/>
          </a:bodyPr>
          <a:lstStyle/>
          <a:p>
            <a:r>
              <a:rPr lang="en-US" dirty="0" err="1">
                <a:solidFill>
                  <a:schemeClr val="accent2"/>
                </a:solidFill>
              </a:rPr>
              <a:t>Gemzell-Daniellson</a:t>
            </a:r>
            <a:r>
              <a:rPr lang="en-US" dirty="0">
                <a:solidFill>
                  <a:schemeClr val="accent2"/>
                </a:solidFill>
              </a:rPr>
              <a:t> 2014 </a:t>
            </a:r>
          </a:p>
        </p:txBody>
      </p:sp>
    </p:spTree>
    <p:extLst>
      <p:ext uri="{BB962C8B-B14F-4D97-AF65-F5344CB8AC3E}">
        <p14:creationId xmlns:p14="http://schemas.microsoft.com/office/powerpoint/2010/main" val="3859613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review of Oral </a:t>
            </a:r>
            <a:r>
              <a:rPr lang="en-US" dirty="0" err="1"/>
              <a:t>Lng</a:t>
            </a:r>
            <a:r>
              <a:rPr lang="en-US" dirty="0"/>
              <a:t> EC</a:t>
            </a:r>
          </a:p>
        </p:txBody>
      </p:sp>
      <p:sp>
        <p:nvSpPr>
          <p:cNvPr id="3" name="Content Placeholder 2"/>
          <p:cNvSpPr>
            <a:spLocks noGrp="1"/>
          </p:cNvSpPr>
          <p:nvPr>
            <p:ph idx="1"/>
          </p:nvPr>
        </p:nvSpPr>
        <p:spPr>
          <a:xfrm>
            <a:off x="609600" y="1554165"/>
            <a:ext cx="10515600" cy="4351338"/>
          </a:xfrm>
        </p:spPr>
        <p:txBody>
          <a:bodyPr/>
          <a:lstStyle/>
          <a:p>
            <a:r>
              <a:rPr lang="en-US" sz="3200" dirty="0"/>
              <a:t>1325 articles reviewed, 33 studies assessed impact on:</a:t>
            </a:r>
          </a:p>
          <a:p>
            <a:pPr lvl="1"/>
            <a:r>
              <a:rPr lang="en-US" sz="2800" dirty="0"/>
              <a:t>ovulation, conception, implantation, ectopic pregnancy, pregnancy viability, and fertility in subsequent cycles</a:t>
            </a:r>
          </a:p>
          <a:p>
            <a:r>
              <a:rPr lang="en-US" sz="3200" dirty="0"/>
              <a:t>Levonorgestrel EC acts by postponing or inhibiting ovulation </a:t>
            </a:r>
          </a:p>
          <a:p>
            <a:pPr lvl="1"/>
            <a:r>
              <a:rPr lang="en-US" sz="2800" dirty="0"/>
              <a:t>little to no post-ovulatory action. </a:t>
            </a:r>
          </a:p>
          <a:p>
            <a:pPr lvl="1"/>
            <a:r>
              <a:rPr lang="en-US" sz="2800" dirty="0"/>
              <a:t>evidence shows no impact on fetal development, miscarriage, stillbirth, or menstruation in subsequent cycles</a:t>
            </a:r>
            <a:r>
              <a:rPr lang="en-US" sz="2400" dirty="0"/>
              <a:t>.</a:t>
            </a:r>
          </a:p>
          <a:p>
            <a:pPr marL="0" indent="0">
              <a:buNone/>
            </a:pPr>
            <a:endParaRPr lang="en-US" sz="3200" dirty="0"/>
          </a:p>
        </p:txBody>
      </p:sp>
      <p:sp>
        <p:nvSpPr>
          <p:cNvPr id="4" name="TextBox 3"/>
          <p:cNvSpPr txBox="1"/>
          <p:nvPr/>
        </p:nvSpPr>
        <p:spPr>
          <a:xfrm>
            <a:off x="76200" y="6324600"/>
            <a:ext cx="5486400" cy="338554"/>
          </a:xfrm>
          <a:prstGeom prst="rect">
            <a:avLst/>
          </a:prstGeom>
          <a:noFill/>
        </p:spPr>
        <p:txBody>
          <a:bodyPr wrap="square" rtlCol="0">
            <a:spAutoFit/>
          </a:bodyPr>
          <a:lstStyle/>
          <a:p>
            <a:r>
              <a:rPr lang="en-US" sz="1600" dirty="0" err="1"/>
              <a:t>Endler</a:t>
            </a:r>
            <a:r>
              <a:rPr lang="en-US" sz="1600" dirty="0"/>
              <a:t> et al. Contraception  2022;109: 8–18</a:t>
            </a:r>
          </a:p>
        </p:txBody>
      </p:sp>
    </p:spTree>
    <p:extLst>
      <p:ext uri="{BB962C8B-B14F-4D97-AF65-F5344CB8AC3E}">
        <p14:creationId xmlns:p14="http://schemas.microsoft.com/office/powerpoint/2010/main" val="1088066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review of Oral </a:t>
            </a:r>
            <a:r>
              <a:rPr lang="en-US" dirty="0" err="1"/>
              <a:t>Lng</a:t>
            </a:r>
            <a:r>
              <a:rPr lang="en-US" dirty="0"/>
              <a:t> EC</a:t>
            </a:r>
          </a:p>
        </p:txBody>
      </p:sp>
      <p:sp>
        <p:nvSpPr>
          <p:cNvPr id="3" name="Content Placeholder 2"/>
          <p:cNvSpPr>
            <a:spLocks noGrp="1"/>
          </p:cNvSpPr>
          <p:nvPr>
            <p:ph idx="1"/>
          </p:nvPr>
        </p:nvSpPr>
        <p:spPr>
          <a:xfrm>
            <a:off x="609600" y="1952627"/>
            <a:ext cx="10515600" cy="4351338"/>
          </a:xfrm>
        </p:spPr>
        <p:txBody>
          <a:bodyPr/>
          <a:lstStyle/>
          <a:p>
            <a:r>
              <a:rPr lang="en-US" sz="3600" dirty="0"/>
              <a:t>“</a:t>
            </a:r>
            <a:r>
              <a:rPr lang="en-US" sz="2800" dirty="0"/>
              <a:t>Overall, the evidence is overwhelmingly in support of a lack of postovulatory implantation effect…”</a:t>
            </a:r>
          </a:p>
          <a:p>
            <a:pPr marL="0" indent="0">
              <a:buNone/>
            </a:pPr>
            <a:endParaRPr lang="en-US" sz="2800" dirty="0"/>
          </a:p>
          <a:p>
            <a:pPr marL="0" indent="0">
              <a:buNone/>
            </a:pPr>
            <a:endParaRPr lang="en-US" sz="2800" dirty="0"/>
          </a:p>
          <a:p>
            <a:pPr marL="0" indent="0">
              <a:buNone/>
            </a:pPr>
            <a:endParaRPr lang="en-US" sz="3600" dirty="0"/>
          </a:p>
        </p:txBody>
      </p:sp>
      <p:sp>
        <p:nvSpPr>
          <p:cNvPr id="4" name="TextBox 3"/>
          <p:cNvSpPr txBox="1"/>
          <p:nvPr/>
        </p:nvSpPr>
        <p:spPr>
          <a:xfrm>
            <a:off x="76200" y="6324600"/>
            <a:ext cx="5486400" cy="338554"/>
          </a:xfrm>
          <a:prstGeom prst="rect">
            <a:avLst/>
          </a:prstGeom>
          <a:noFill/>
        </p:spPr>
        <p:txBody>
          <a:bodyPr wrap="square" rtlCol="0">
            <a:spAutoFit/>
          </a:bodyPr>
          <a:lstStyle/>
          <a:p>
            <a:r>
              <a:rPr lang="en-US" sz="1600" dirty="0" err="1">
                <a:solidFill>
                  <a:schemeClr val="accent2"/>
                </a:solidFill>
              </a:rPr>
              <a:t>Endler</a:t>
            </a:r>
            <a:r>
              <a:rPr lang="en-US" sz="1600" dirty="0">
                <a:solidFill>
                  <a:schemeClr val="accent2"/>
                </a:solidFill>
              </a:rPr>
              <a:t> et al. Contraception  2022;109: 8–18</a:t>
            </a:r>
          </a:p>
        </p:txBody>
      </p:sp>
    </p:spTree>
    <p:extLst>
      <p:ext uri="{BB962C8B-B14F-4D97-AF65-F5344CB8AC3E}">
        <p14:creationId xmlns:p14="http://schemas.microsoft.com/office/powerpoint/2010/main" val="340332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A763-258F-454E-8455-E437FA5850B9}"/>
              </a:ext>
            </a:extLst>
          </p:cNvPr>
          <p:cNvSpPr>
            <a:spLocks noGrp="1"/>
          </p:cNvSpPr>
          <p:nvPr>
            <p:ph type="title"/>
          </p:nvPr>
        </p:nvSpPr>
        <p:spPr/>
        <p:txBody>
          <a:bodyPr/>
          <a:lstStyle/>
          <a:p>
            <a:r>
              <a:rPr lang="en-US" dirty="0"/>
              <a:t>Levonorgestrel (LNG)</a:t>
            </a:r>
          </a:p>
        </p:txBody>
      </p:sp>
      <p:sp>
        <p:nvSpPr>
          <p:cNvPr id="3" name="Content Placeholder 2">
            <a:extLst>
              <a:ext uri="{FF2B5EF4-FFF2-40B4-BE49-F238E27FC236}">
                <a16:creationId xmlns:a16="http://schemas.microsoft.com/office/drawing/2014/main" id="{780F5357-B866-5745-AAFD-C76920DE04BE}"/>
              </a:ext>
            </a:extLst>
          </p:cNvPr>
          <p:cNvSpPr>
            <a:spLocks noGrp="1"/>
          </p:cNvSpPr>
          <p:nvPr>
            <p:ph idx="1"/>
          </p:nvPr>
        </p:nvSpPr>
        <p:spPr>
          <a:xfrm>
            <a:off x="457200" y="1554165"/>
            <a:ext cx="10515600" cy="4351338"/>
          </a:xfrm>
        </p:spPr>
        <p:txBody>
          <a:bodyPr/>
          <a:lstStyle/>
          <a:p>
            <a:r>
              <a:rPr lang="en-US" sz="3600" dirty="0"/>
              <a:t>Efficacy</a:t>
            </a:r>
          </a:p>
          <a:p>
            <a:pPr lvl="2"/>
            <a:r>
              <a:rPr lang="en-US" sz="2800" dirty="0"/>
              <a:t>2.2% pregnancy rate when used within 120 hours</a:t>
            </a:r>
          </a:p>
          <a:p>
            <a:pPr lvl="2"/>
            <a:r>
              <a:rPr lang="en-US" sz="2800" dirty="0"/>
              <a:t>Waning efficacy with time, especially &gt; 72 </a:t>
            </a:r>
            <a:r>
              <a:rPr lang="en-US" sz="2800" dirty="0" err="1"/>
              <a:t>hrs</a:t>
            </a:r>
            <a:endParaRPr lang="en-US" sz="2800" dirty="0"/>
          </a:p>
          <a:p>
            <a:r>
              <a:rPr lang="en-US" sz="3600" dirty="0"/>
              <a:t>FDA-approved through 72 hours</a:t>
            </a:r>
          </a:p>
          <a:p>
            <a:r>
              <a:rPr lang="en-US" sz="3600" dirty="0"/>
              <a:t>Side effects: </a:t>
            </a:r>
          </a:p>
          <a:p>
            <a:pPr lvl="2"/>
            <a:r>
              <a:rPr lang="en-US" sz="2800" dirty="0"/>
              <a:t>Nausea, abdominal pain, headache</a:t>
            </a:r>
          </a:p>
          <a:p>
            <a:pPr lvl="2"/>
            <a:r>
              <a:rPr lang="en-US" sz="2800" dirty="0"/>
              <a:t>Early menses</a:t>
            </a:r>
          </a:p>
          <a:p>
            <a:r>
              <a:rPr lang="en-US" sz="3600" dirty="0"/>
              <a:t>No contraindications</a:t>
            </a:r>
          </a:p>
          <a:p>
            <a:r>
              <a:rPr lang="en-US" sz="3600" dirty="0"/>
              <a:t>OTC</a:t>
            </a:r>
          </a:p>
          <a:p>
            <a:endParaRPr lang="en-US" sz="4400" dirty="0"/>
          </a:p>
        </p:txBody>
      </p:sp>
      <p:pic>
        <p:nvPicPr>
          <p:cNvPr id="4" name="Picture 3">
            <a:extLst>
              <a:ext uri="{FF2B5EF4-FFF2-40B4-BE49-F238E27FC236}">
                <a16:creationId xmlns:a16="http://schemas.microsoft.com/office/drawing/2014/main" id="{992955B1-0E35-B54F-85EC-9DAF18711D0A}"/>
              </a:ext>
            </a:extLst>
          </p:cNvPr>
          <p:cNvPicPr>
            <a:picLocks noChangeAspect="1"/>
          </p:cNvPicPr>
          <p:nvPr/>
        </p:nvPicPr>
        <p:blipFill rotWithShape="1">
          <a:blip r:embed="rId3">
            <a:extLst>
              <a:ext uri="{28A0092B-C50C-407E-A947-70E740481C1C}">
                <a14:useLocalDpi xmlns:a14="http://schemas.microsoft.com/office/drawing/2010/main" val="0"/>
              </a:ext>
            </a:extLst>
          </a:blip>
          <a:srcRect l="25139" t="63617" r="63026" b="23478"/>
          <a:stretch/>
        </p:blipFill>
        <p:spPr>
          <a:xfrm>
            <a:off x="8763000" y="4530796"/>
            <a:ext cx="3231779" cy="2202401"/>
          </a:xfrm>
          <a:prstGeom prst="rect">
            <a:avLst/>
          </a:prstGeom>
        </p:spPr>
      </p:pic>
      <p:sp>
        <p:nvSpPr>
          <p:cNvPr id="5" name="Rectangle 4">
            <a:extLst>
              <a:ext uri="{FF2B5EF4-FFF2-40B4-BE49-F238E27FC236}">
                <a16:creationId xmlns:a16="http://schemas.microsoft.com/office/drawing/2014/main" id="{8E3E8E7B-E55A-9E4D-B978-A3C52F64EF7E}"/>
              </a:ext>
            </a:extLst>
          </p:cNvPr>
          <p:cNvSpPr/>
          <p:nvPr/>
        </p:nvSpPr>
        <p:spPr>
          <a:xfrm>
            <a:off x="152400" y="6477000"/>
            <a:ext cx="1492716" cy="369332"/>
          </a:xfrm>
          <a:prstGeom prst="rect">
            <a:avLst/>
          </a:prstGeom>
        </p:spPr>
        <p:txBody>
          <a:bodyPr wrap="none">
            <a:spAutoFit/>
          </a:bodyPr>
          <a:lstStyle/>
          <a:p>
            <a:r>
              <a:rPr lang="en-US" dirty="0" err="1">
                <a:solidFill>
                  <a:schemeClr val="accent2"/>
                </a:solidFill>
              </a:rPr>
              <a:t>Glasier</a:t>
            </a:r>
            <a:r>
              <a:rPr lang="en-US" dirty="0">
                <a:solidFill>
                  <a:schemeClr val="accent2"/>
                </a:solidFill>
              </a:rPr>
              <a:t> 2010</a:t>
            </a:r>
          </a:p>
        </p:txBody>
      </p:sp>
    </p:spTree>
    <p:extLst>
      <p:ext uri="{BB962C8B-B14F-4D97-AF65-F5344CB8AC3E}">
        <p14:creationId xmlns:p14="http://schemas.microsoft.com/office/powerpoint/2010/main" val="73309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136D30-D6E7-1646-85C9-8B09A16ADB58}"/>
              </a:ext>
            </a:extLst>
          </p:cNvPr>
          <p:cNvPicPr>
            <a:picLocks noChangeAspect="1"/>
          </p:cNvPicPr>
          <p:nvPr/>
        </p:nvPicPr>
        <p:blipFill>
          <a:blip r:embed="rId3"/>
          <a:stretch>
            <a:fillRect/>
          </a:stretch>
        </p:blipFill>
        <p:spPr>
          <a:xfrm>
            <a:off x="3276592" y="2"/>
            <a:ext cx="5241805" cy="6859647"/>
          </a:xfrm>
          <a:prstGeom prst="rect">
            <a:avLst/>
          </a:prstGeom>
        </p:spPr>
      </p:pic>
      <p:sp>
        <p:nvSpPr>
          <p:cNvPr id="5" name="TextBox 4">
            <a:extLst>
              <a:ext uri="{FF2B5EF4-FFF2-40B4-BE49-F238E27FC236}">
                <a16:creationId xmlns:a16="http://schemas.microsoft.com/office/drawing/2014/main" id="{9D701740-D7D1-6048-B5A1-164FB4BF4BFF}"/>
              </a:ext>
            </a:extLst>
          </p:cNvPr>
          <p:cNvSpPr txBox="1"/>
          <p:nvPr/>
        </p:nvSpPr>
        <p:spPr>
          <a:xfrm>
            <a:off x="3886200" y="1524000"/>
            <a:ext cx="4343400" cy="369332"/>
          </a:xfrm>
          <a:prstGeom prst="rect">
            <a:avLst/>
          </a:prstGeom>
          <a:solidFill>
            <a:schemeClr val="accent2">
              <a:lumMod val="50000"/>
            </a:schemeClr>
          </a:solidFill>
          <a:ln>
            <a:solidFill>
              <a:srgbClr val="002060"/>
            </a:solidFill>
          </a:ln>
        </p:spPr>
        <p:txBody>
          <a:bodyPr wrap="square" rtlCol="0">
            <a:spAutoFit/>
          </a:bodyPr>
          <a:lstStyle/>
          <a:p>
            <a:pPr algn="ctr"/>
            <a:r>
              <a:rPr lang="en-US" dirty="0">
                <a:solidFill>
                  <a:schemeClr val="accent2"/>
                </a:solidFill>
              </a:rPr>
              <a:t>Levonorgestrel IUD</a:t>
            </a:r>
          </a:p>
        </p:txBody>
      </p:sp>
      <p:sp>
        <p:nvSpPr>
          <p:cNvPr id="6" name="TextBox 5">
            <a:extLst>
              <a:ext uri="{FF2B5EF4-FFF2-40B4-BE49-F238E27FC236}">
                <a16:creationId xmlns:a16="http://schemas.microsoft.com/office/drawing/2014/main" id="{BA4B2150-FAAB-3844-97EC-A1286BF55A22}"/>
              </a:ext>
            </a:extLst>
          </p:cNvPr>
          <p:cNvSpPr txBox="1"/>
          <p:nvPr/>
        </p:nvSpPr>
        <p:spPr>
          <a:xfrm>
            <a:off x="3886201" y="1941844"/>
            <a:ext cx="1994679" cy="369332"/>
          </a:xfrm>
          <a:prstGeom prst="rect">
            <a:avLst/>
          </a:prstGeom>
          <a:solidFill>
            <a:schemeClr val="accent2">
              <a:lumMod val="50000"/>
            </a:schemeClr>
          </a:solidFill>
          <a:ln>
            <a:solidFill>
              <a:srgbClr val="002060"/>
            </a:solidFill>
          </a:ln>
        </p:spPr>
        <p:txBody>
          <a:bodyPr wrap="square" rtlCol="0">
            <a:spAutoFit/>
          </a:bodyPr>
          <a:lstStyle/>
          <a:p>
            <a:pPr algn="ctr"/>
            <a:r>
              <a:rPr lang="en-US" dirty="0">
                <a:solidFill>
                  <a:schemeClr val="accent2"/>
                </a:solidFill>
              </a:rPr>
              <a:t>UPA</a:t>
            </a:r>
          </a:p>
        </p:txBody>
      </p:sp>
      <p:sp>
        <p:nvSpPr>
          <p:cNvPr id="7" name="TextBox 6">
            <a:extLst>
              <a:ext uri="{FF2B5EF4-FFF2-40B4-BE49-F238E27FC236}">
                <a16:creationId xmlns:a16="http://schemas.microsoft.com/office/drawing/2014/main" id="{166CF03E-D6C2-5A4B-8058-9BA7490B9CC9}"/>
              </a:ext>
            </a:extLst>
          </p:cNvPr>
          <p:cNvSpPr txBox="1"/>
          <p:nvPr/>
        </p:nvSpPr>
        <p:spPr>
          <a:xfrm>
            <a:off x="3886200" y="2373868"/>
            <a:ext cx="1562093" cy="369332"/>
          </a:xfrm>
          <a:prstGeom prst="rect">
            <a:avLst/>
          </a:prstGeom>
          <a:solidFill>
            <a:schemeClr val="accent2">
              <a:lumMod val="50000"/>
            </a:schemeClr>
          </a:solidFill>
          <a:ln>
            <a:solidFill>
              <a:srgbClr val="002060"/>
            </a:solidFill>
          </a:ln>
        </p:spPr>
        <p:txBody>
          <a:bodyPr wrap="square" rtlCol="0">
            <a:spAutoFit/>
          </a:bodyPr>
          <a:lstStyle/>
          <a:p>
            <a:pPr algn="ctr"/>
            <a:r>
              <a:rPr lang="en-US" dirty="0">
                <a:solidFill>
                  <a:schemeClr val="accent2"/>
                </a:solidFill>
              </a:rPr>
              <a:t>LNG</a:t>
            </a:r>
          </a:p>
        </p:txBody>
      </p:sp>
      <p:sp>
        <p:nvSpPr>
          <p:cNvPr id="9" name="TextBox 8">
            <a:extLst>
              <a:ext uri="{FF2B5EF4-FFF2-40B4-BE49-F238E27FC236}">
                <a16:creationId xmlns:a16="http://schemas.microsoft.com/office/drawing/2014/main" id="{FF578E5A-9A4E-F049-9D56-A4803A75FE90}"/>
              </a:ext>
            </a:extLst>
          </p:cNvPr>
          <p:cNvSpPr txBox="1"/>
          <p:nvPr/>
        </p:nvSpPr>
        <p:spPr>
          <a:xfrm>
            <a:off x="11034" y="5943602"/>
            <a:ext cx="3189367" cy="646331"/>
          </a:xfrm>
          <a:prstGeom prst="rect">
            <a:avLst/>
          </a:prstGeom>
          <a:noFill/>
        </p:spPr>
        <p:txBody>
          <a:bodyPr wrap="square" rtlCol="0">
            <a:spAutoFit/>
          </a:bodyPr>
          <a:lstStyle/>
          <a:p>
            <a:pPr lvl="0">
              <a:defRPr/>
            </a:pPr>
            <a:r>
              <a:rPr lang="en-US">
                <a:solidFill>
                  <a:schemeClr val="accent2"/>
                </a:solidFill>
              </a:rPr>
              <a:t>Image from </a:t>
            </a:r>
            <a:r>
              <a:rPr lang="en-US" dirty="0">
                <a:solidFill>
                  <a:schemeClr val="accent2"/>
                </a:solidFill>
              </a:rPr>
              <a:t>Bullock </a:t>
            </a:r>
            <a:r>
              <a:rPr lang="en-US" dirty="0" err="1">
                <a:solidFill>
                  <a:schemeClr val="accent2"/>
                </a:solidFill>
              </a:rPr>
              <a:t>Obstet</a:t>
            </a:r>
            <a:r>
              <a:rPr lang="en-US" dirty="0">
                <a:solidFill>
                  <a:schemeClr val="accent2"/>
                </a:solidFill>
              </a:rPr>
              <a:t> </a:t>
            </a:r>
            <a:r>
              <a:rPr lang="en-US" dirty="0" err="1">
                <a:solidFill>
                  <a:schemeClr val="accent2"/>
                </a:solidFill>
              </a:rPr>
              <a:t>Gynecol</a:t>
            </a:r>
            <a:r>
              <a:rPr lang="en-US" dirty="0">
                <a:solidFill>
                  <a:schemeClr val="accent2"/>
                </a:solidFill>
              </a:rPr>
              <a:t> </a:t>
            </a:r>
            <a:r>
              <a:rPr lang="en-US" dirty="0" err="1">
                <a:solidFill>
                  <a:schemeClr val="accent2"/>
                </a:solidFill>
              </a:rPr>
              <a:t>Clin</a:t>
            </a:r>
            <a:r>
              <a:rPr lang="en-US" dirty="0">
                <a:solidFill>
                  <a:schemeClr val="accent2"/>
                </a:solidFill>
              </a:rPr>
              <a:t> N Am 2015</a:t>
            </a:r>
          </a:p>
        </p:txBody>
      </p:sp>
      <p:sp>
        <p:nvSpPr>
          <p:cNvPr id="8" name="TextBox 7">
            <a:extLst>
              <a:ext uri="{FF2B5EF4-FFF2-40B4-BE49-F238E27FC236}">
                <a16:creationId xmlns:a16="http://schemas.microsoft.com/office/drawing/2014/main" id="{71550813-F155-464F-BA6F-B5B160734704}"/>
              </a:ext>
            </a:extLst>
          </p:cNvPr>
          <p:cNvSpPr txBox="1"/>
          <p:nvPr/>
        </p:nvSpPr>
        <p:spPr>
          <a:xfrm>
            <a:off x="3886200" y="1106156"/>
            <a:ext cx="4343400" cy="369332"/>
          </a:xfrm>
          <a:prstGeom prst="rect">
            <a:avLst/>
          </a:prstGeom>
          <a:solidFill>
            <a:schemeClr val="accent2">
              <a:lumMod val="50000"/>
            </a:schemeClr>
          </a:solidFill>
          <a:ln>
            <a:solidFill>
              <a:srgbClr val="002060"/>
            </a:solidFill>
          </a:ln>
        </p:spPr>
        <p:txBody>
          <a:bodyPr wrap="square" rtlCol="0">
            <a:spAutoFit/>
          </a:bodyPr>
          <a:lstStyle/>
          <a:p>
            <a:pPr algn="ctr"/>
            <a:r>
              <a:rPr lang="en-US" dirty="0">
                <a:solidFill>
                  <a:schemeClr val="accent2"/>
                </a:solidFill>
              </a:rPr>
              <a:t>Copper IUD</a:t>
            </a:r>
          </a:p>
        </p:txBody>
      </p:sp>
    </p:spTree>
    <p:extLst>
      <p:ext uri="{BB962C8B-B14F-4D97-AF65-F5344CB8AC3E}">
        <p14:creationId xmlns:p14="http://schemas.microsoft.com/office/powerpoint/2010/main" val="402363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33A825B-EC08-2D77-5332-5EE185F8B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2380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point break…</a:t>
            </a:r>
          </a:p>
        </p:txBody>
      </p:sp>
      <p:sp>
        <p:nvSpPr>
          <p:cNvPr id="5" name="Content Placeholder 4"/>
          <p:cNvSpPr>
            <a:spLocks noGrp="1"/>
          </p:cNvSpPr>
          <p:nvPr>
            <p:ph idx="1"/>
          </p:nvPr>
        </p:nvSpPr>
        <p:spPr/>
        <p:txBody>
          <a:bodyPr/>
          <a:lstStyle/>
          <a:p>
            <a:r>
              <a:rPr lang="en-US" dirty="0"/>
              <a:t>Cu IUDs are the most effective form of EC</a:t>
            </a:r>
          </a:p>
          <a:p>
            <a:r>
              <a:rPr lang="en-US" dirty="0" err="1"/>
              <a:t>Lng</a:t>
            </a:r>
            <a:r>
              <a:rPr lang="en-US" dirty="0"/>
              <a:t> IUD is an emerging option</a:t>
            </a:r>
          </a:p>
          <a:p>
            <a:r>
              <a:rPr lang="en-US" dirty="0" err="1"/>
              <a:t>Ulipristal</a:t>
            </a:r>
            <a:r>
              <a:rPr lang="en-US" dirty="0"/>
              <a:t> and </a:t>
            </a:r>
            <a:r>
              <a:rPr lang="en-US" dirty="0" err="1"/>
              <a:t>Lng</a:t>
            </a:r>
            <a:r>
              <a:rPr lang="en-US" dirty="0"/>
              <a:t> oral EC both work by delaying ovulation</a:t>
            </a:r>
          </a:p>
          <a:p>
            <a:r>
              <a:rPr lang="en-US" dirty="0"/>
              <a:t>UPA more effective than </a:t>
            </a:r>
            <a:r>
              <a:rPr lang="en-US" dirty="0" err="1"/>
              <a:t>Lng</a:t>
            </a:r>
            <a:r>
              <a:rPr lang="en-US" dirty="0"/>
              <a:t> oral EC </a:t>
            </a:r>
          </a:p>
          <a:p>
            <a:endParaRPr lang="en-US" dirty="0"/>
          </a:p>
        </p:txBody>
      </p:sp>
    </p:spTree>
    <p:extLst>
      <p:ext uri="{BB962C8B-B14F-4D97-AF65-F5344CB8AC3E}">
        <p14:creationId xmlns:p14="http://schemas.microsoft.com/office/powerpoint/2010/main" val="1805160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2470C9-B55E-D24F-ADC4-ABB8450514D0}"/>
              </a:ext>
            </a:extLst>
          </p:cNvPr>
          <p:cNvSpPr>
            <a:spLocks noGrp="1"/>
          </p:cNvSpPr>
          <p:nvPr>
            <p:ph type="ctrTitle"/>
          </p:nvPr>
        </p:nvSpPr>
        <p:spPr>
          <a:xfrm>
            <a:off x="457201" y="3175000"/>
            <a:ext cx="7543800" cy="2387600"/>
          </a:xfrm>
        </p:spPr>
        <p:txBody>
          <a:bodyPr/>
          <a:lstStyle/>
          <a:p>
            <a:r>
              <a:rPr lang="en-US" dirty="0"/>
              <a:t>Are there patient or situation characteristics that affect EC efficacy?</a:t>
            </a:r>
          </a:p>
        </p:txBody>
      </p:sp>
    </p:spTree>
    <p:extLst>
      <p:ext uri="{BB962C8B-B14F-4D97-AF65-F5344CB8AC3E}">
        <p14:creationId xmlns:p14="http://schemas.microsoft.com/office/powerpoint/2010/main" val="37079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52003-11CF-C047-B035-91F5E9E8741B}"/>
              </a:ext>
            </a:extLst>
          </p:cNvPr>
          <p:cNvSpPr>
            <a:spLocks noGrp="1"/>
          </p:cNvSpPr>
          <p:nvPr>
            <p:ph type="title"/>
          </p:nvPr>
        </p:nvSpPr>
        <p:spPr/>
        <p:txBody>
          <a:bodyPr/>
          <a:lstStyle/>
          <a:p>
            <a:r>
              <a:rPr lang="en-US" dirty="0"/>
              <a:t>Predictors of oral EC failure</a:t>
            </a:r>
          </a:p>
        </p:txBody>
      </p:sp>
      <p:sp>
        <p:nvSpPr>
          <p:cNvPr id="3" name="Content Placeholder 2">
            <a:extLst>
              <a:ext uri="{FF2B5EF4-FFF2-40B4-BE49-F238E27FC236}">
                <a16:creationId xmlns:a16="http://schemas.microsoft.com/office/drawing/2014/main" id="{06436EB3-541E-6E41-93CE-D6F8DDF02028}"/>
              </a:ext>
            </a:extLst>
          </p:cNvPr>
          <p:cNvSpPr>
            <a:spLocks noGrp="1"/>
          </p:cNvSpPr>
          <p:nvPr>
            <p:ph idx="1"/>
          </p:nvPr>
        </p:nvSpPr>
        <p:spPr/>
        <p:txBody>
          <a:bodyPr/>
          <a:lstStyle/>
          <a:p>
            <a:r>
              <a:rPr lang="en-US" dirty="0"/>
              <a:t>BMI / weight</a:t>
            </a:r>
          </a:p>
          <a:p>
            <a:pPr lvl="2"/>
            <a:r>
              <a:rPr lang="en-US" dirty="0"/>
              <a:t>25-29.9: 1.7%</a:t>
            </a:r>
          </a:p>
          <a:p>
            <a:pPr lvl="2"/>
            <a:r>
              <a:rPr lang="en-US" dirty="0"/>
              <a:t>≥30: 4.3%</a:t>
            </a:r>
          </a:p>
          <a:p>
            <a:r>
              <a:rPr lang="en-US" dirty="0"/>
              <a:t>Use during “fertile window”</a:t>
            </a:r>
          </a:p>
          <a:p>
            <a:pPr lvl="2"/>
            <a:r>
              <a:rPr lang="en-US" dirty="0"/>
              <a:t>2.9%</a:t>
            </a:r>
          </a:p>
          <a:p>
            <a:r>
              <a:rPr lang="en-US" dirty="0"/>
              <a:t>Subsequent intercourse</a:t>
            </a:r>
          </a:p>
          <a:p>
            <a:pPr lvl="2"/>
            <a:r>
              <a:rPr lang="en-US" dirty="0"/>
              <a:t>6.4%</a:t>
            </a:r>
          </a:p>
        </p:txBody>
      </p:sp>
      <p:sp>
        <p:nvSpPr>
          <p:cNvPr id="4" name="Rectangle 3">
            <a:extLst>
              <a:ext uri="{FF2B5EF4-FFF2-40B4-BE49-F238E27FC236}">
                <a16:creationId xmlns:a16="http://schemas.microsoft.com/office/drawing/2014/main" id="{5A406985-6732-3445-A709-8D3292D07B4B}"/>
              </a:ext>
            </a:extLst>
          </p:cNvPr>
          <p:cNvSpPr/>
          <p:nvPr/>
        </p:nvSpPr>
        <p:spPr>
          <a:xfrm>
            <a:off x="304801" y="6263759"/>
            <a:ext cx="1475597" cy="369332"/>
          </a:xfrm>
          <a:prstGeom prst="rect">
            <a:avLst/>
          </a:prstGeom>
        </p:spPr>
        <p:txBody>
          <a:bodyPr wrap="none">
            <a:spAutoFit/>
          </a:bodyPr>
          <a:lstStyle/>
          <a:p>
            <a:r>
              <a:rPr lang="en-US" dirty="0" err="1">
                <a:solidFill>
                  <a:schemeClr val="accent2"/>
                </a:solidFill>
              </a:rPr>
              <a:t>Glasier</a:t>
            </a:r>
            <a:r>
              <a:rPr lang="en-US" dirty="0">
                <a:solidFill>
                  <a:schemeClr val="accent2"/>
                </a:solidFill>
              </a:rPr>
              <a:t> 2011</a:t>
            </a:r>
          </a:p>
        </p:txBody>
      </p:sp>
    </p:spTree>
    <p:extLst>
      <p:ext uri="{BB962C8B-B14F-4D97-AF65-F5344CB8AC3E}">
        <p14:creationId xmlns:p14="http://schemas.microsoft.com/office/powerpoint/2010/main" val="982396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23B5-2FF7-A845-A03E-8FC9420F1B5F}"/>
              </a:ext>
            </a:extLst>
          </p:cNvPr>
          <p:cNvSpPr>
            <a:spLocks noGrp="1"/>
          </p:cNvSpPr>
          <p:nvPr>
            <p:ph type="title"/>
          </p:nvPr>
        </p:nvSpPr>
        <p:spPr/>
        <p:txBody>
          <a:bodyPr/>
          <a:lstStyle/>
          <a:p>
            <a:r>
              <a:rPr lang="en-US" dirty="0"/>
              <a:t>BMI and Pregnancy Rate </a:t>
            </a:r>
          </a:p>
        </p:txBody>
      </p:sp>
      <p:sp>
        <p:nvSpPr>
          <p:cNvPr id="3" name="Content Placeholder 2">
            <a:extLst>
              <a:ext uri="{FF2B5EF4-FFF2-40B4-BE49-F238E27FC236}">
                <a16:creationId xmlns:a16="http://schemas.microsoft.com/office/drawing/2014/main" id="{DD5544B5-7F6C-B345-81F2-82060047E1F0}"/>
              </a:ext>
            </a:extLst>
          </p:cNvPr>
          <p:cNvSpPr>
            <a:spLocks noGrp="1"/>
          </p:cNvSpPr>
          <p:nvPr>
            <p:ph idx="1"/>
          </p:nvPr>
        </p:nvSpPr>
        <p:spPr>
          <a:xfrm>
            <a:off x="838200" y="5562600"/>
            <a:ext cx="10515600" cy="614363"/>
          </a:xfrm>
        </p:spPr>
        <p:txBody>
          <a:bodyPr/>
          <a:lstStyle/>
          <a:p>
            <a:pPr marL="0" indent="0" algn="ctr">
              <a:buNone/>
            </a:pPr>
            <a:r>
              <a:rPr lang="en-US" dirty="0"/>
              <a:t>Cu IUD &gt; UPA &gt; LNG</a:t>
            </a:r>
          </a:p>
        </p:txBody>
      </p:sp>
      <p:graphicFrame>
        <p:nvGraphicFramePr>
          <p:cNvPr id="4" name="Table 3">
            <a:extLst>
              <a:ext uri="{FF2B5EF4-FFF2-40B4-BE49-F238E27FC236}">
                <a16:creationId xmlns:a16="http://schemas.microsoft.com/office/drawing/2014/main" id="{10A417D7-3CED-6C4F-A3B0-E9DA4A6B53BD}"/>
              </a:ext>
            </a:extLst>
          </p:cNvPr>
          <p:cNvGraphicFramePr>
            <a:graphicFrameLocks noGrp="1"/>
          </p:cNvGraphicFramePr>
          <p:nvPr>
            <p:extLst>
              <p:ext uri="{D42A27DB-BD31-4B8C-83A1-F6EECF244321}">
                <p14:modId xmlns:p14="http://schemas.microsoft.com/office/powerpoint/2010/main" val="1128096159"/>
              </p:ext>
            </p:extLst>
          </p:nvPr>
        </p:nvGraphicFramePr>
        <p:xfrm>
          <a:off x="1638300" y="1640285"/>
          <a:ext cx="8915400" cy="3629820"/>
        </p:xfrm>
        <a:graphic>
          <a:graphicData uri="http://schemas.openxmlformats.org/drawingml/2006/table">
            <a:tbl>
              <a:tblPr firstRow="1" bandRow="1">
                <a:tableStyleId>{9DCAF9ED-07DC-4A11-8D7F-57B35C25682E}</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725964">
                <a:tc>
                  <a:txBody>
                    <a:bodyPr/>
                    <a:lstStyle/>
                    <a:p>
                      <a:pPr algn="ctr"/>
                      <a:r>
                        <a:rPr lang="en-US" sz="2800" dirty="0"/>
                        <a:t>BMI</a:t>
                      </a:r>
                    </a:p>
                  </a:txBody>
                  <a:tcPr/>
                </a:tc>
                <a:tc>
                  <a:txBody>
                    <a:bodyPr/>
                    <a:lstStyle/>
                    <a:p>
                      <a:pPr algn="ctr"/>
                      <a:r>
                        <a:rPr lang="en-US" sz="2800" dirty="0"/>
                        <a:t>UPA</a:t>
                      </a:r>
                    </a:p>
                  </a:txBody>
                  <a:tcPr/>
                </a:tc>
                <a:tc>
                  <a:txBody>
                    <a:bodyPr/>
                    <a:lstStyle/>
                    <a:p>
                      <a:pPr algn="ctr"/>
                      <a:r>
                        <a:rPr lang="en-US" sz="2800" dirty="0"/>
                        <a:t>LNG</a:t>
                      </a:r>
                    </a:p>
                  </a:txBody>
                  <a:tcPr/>
                </a:tc>
                <a:extLst>
                  <a:ext uri="{0D108BD9-81ED-4DB2-BD59-A6C34878D82A}">
                    <a16:rowId xmlns:a16="http://schemas.microsoft.com/office/drawing/2014/main" val="10000"/>
                  </a:ext>
                </a:extLst>
              </a:tr>
              <a:tr h="725964">
                <a:tc>
                  <a:txBody>
                    <a:bodyPr/>
                    <a:lstStyle/>
                    <a:p>
                      <a:pPr algn="ctr"/>
                      <a:endParaRPr lang="en-US" sz="2800" dirty="0"/>
                    </a:p>
                  </a:txBody>
                  <a:tcPr/>
                </a:tc>
                <a:tc gridSpan="2">
                  <a:txBody>
                    <a:bodyPr/>
                    <a:lstStyle/>
                    <a:p>
                      <a:pPr algn="ctr"/>
                      <a:r>
                        <a:rPr lang="en-US" sz="2800" dirty="0"/>
                        <a:t>% (95% CI)</a:t>
                      </a:r>
                      <a:endParaRPr lang="en-US" sz="2800" dirty="0">
                        <a:solidFill>
                          <a:schemeClr val="bg1"/>
                        </a:solidFill>
                      </a:endParaRPr>
                    </a:p>
                  </a:txBody>
                  <a:tcPr/>
                </a:tc>
                <a:tc hMerge="1">
                  <a:txBody>
                    <a:bodyPr/>
                    <a:lstStyle/>
                    <a:p>
                      <a:pPr algn="ctr"/>
                      <a:endParaRPr lang="en-US" sz="1600" dirty="0"/>
                    </a:p>
                  </a:txBody>
                  <a:tcPr/>
                </a:tc>
                <a:extLst>
                  <a:ext uri="{0D108BD9-81ED-4DB2-BD59-A6C34878D82A}">
                    <a16:rowId xmlns:a16="http://schemas.microsoft.com/office/drawing/2014/main" val="10001"/>
                  </a:ext>
                </a:extLst>
              </a:tr>
              <a:tr h="725964">
                <a:tc>
                  <a:txBody>
                    <a:bodyPr/>
                    <a:lstStyle/>
                    <a:p>
                      <a:pPr algn="ctr"/>
                      <a:r>
                        <a:rPr lang="en-US" sz="2800" dirty="0"/>
                        <a:t>&lt;25</a:t>
                      </a:r>
                    </a:p>
                  </a:txBody>
                  <a:tcPr/>
                </a:tc>
                <a:tc>
                  <a:txBody>
                    <a:bodyPr/>
                    <a:lstStyle/>
                    <a:p>
                      <a:pPr algn="ctr"/>
                      <a:r>
                        <a:rPr lang="en-US" sz="2800" dirty="0"/>
                        <a:t>1.1 (0.6-1.9)</a:t>
                      </a:r>
                    </a:p>
                  </a:txBody>
                  <a:tcPr/>
                </a:tc>
                <a:tc>
                  <a:txBody>
                    <a:bodyPr/>
                    <a:lstStyle/>
                    <a:p>
                      <a:pPr algn="ctr"/>
                      <a:r>
                        <a:rPr lang="en-US" sz="2800" dirty="0"/>
                        <a:t>1.3 (0.8-2.2)</a:t>
                      </a:r>
                    </a:p>
                  </a:txBody>
                  <a:tcPr/>
                </a:tc>
                <a:extLst>
                  <a:ext uri="{0D108BD9-81ED-4DB2-BD59-A6C34878D82A}">
                    <a16:rowId xmlns:a16="http://schemas.microsoft.com/office/drawing/2014/main" val="10002"/>
                  </a:ext>
                </a:extLst>
              </a:tr>
              <a:tr h="725964">
                <a:tc>
                  <a:txBody>
                    <a:bodyPr/>
                    <a:lstStyle/>
                    <a:p>
                      <a:pPr algn="ctr"/>
                      <a:r>
                        <a:rPr lang="en-US" sz="2800" dirty="0"/>
                        <a:t>25-29.9</a:t>
                      </a:r>
                    </a:p>
                  </a:txBody>
                  <a:tcPr/>
                </a:tc>
                <a:tc>
                  <a:txBody>
                    <a:bodyPr/>
                    <a:lstStyle/>
                    <a:p>
                      <a:pPr algn="ctr"/>
                      <a:r>
                        <a:rPr lang="en-US" sz="2800" dirty="0"/>
                        <a:t>1.1 (0.4-2.7)</a:t>
                      </a:r>
                    </a:p>
                  </a:txBody>
                  <a:tcPr/>
                </a:tc>
                <a:tc>
                  <a:txBody>
                    <a:bodyPr/>
                    <a:lstStyle/>
                    <a:p>
                      <a:pPr algn="ctr"/>
                      <a:r>
                        <a:rPr lang="en-US" sz="2800" dirty="0"/>
                        <a:t>2.5 (1.3-4.6)</a:t>
                      </a:r>
                    </a:p>
                  </a:txBody>
                  <a:tcPr/>
                </a:tc>
                <a:extLst>
                  <a:ext uri="{0D108BD9-81ED-4DB2-BD59-A6C34878D82A}">
                    <a16:rowId xmlns:a16="http://schemas.microsoft.com/office/drawing/2014/main" val="10003"/>
                  </a:ext>
                </a:extLst>
              </a:tr>
              <a:tr h="725964">
                <a:tc>
                  <a:txBody>
                    <a:bodyPr/>
                    <a:lstStyle/>
                    <a:p>
                      <a:pPr algn="ctr"/>
                      <a:r>
                        <a:rPr lang="en-US" sz="2800" dirty="0"/>
                        <a:t>≥</a:t>
                      </a:r>
                      <a:r>
                        <a:rPr lang="en-US" sz="2800" baseline="0" dirty="0"/>
                        <a:t> 30</a:t>
                      </a:r>
                      <a:endParaRPr lang="en-US" sz="2800" dirty="0"/>
                    </a:p>
                  </a:txBody>
                  <a:tcPr/>
                </a:tc>
                <a:tc>
                  <a:txBody>
                    <a:bodyPr/>
                    <a:lstStyle/>
                    <a:p>
                      <a:pPr algn="ctr"/>
                      <a:r>
                        <a:rPr lang="en-US" sz="2800" dirty="0"/>
                        <a:t>2.6 (1.2-5.6)</a:t>
                      </a:r>
                    </a:p>
                  </a:txBody>
                  <a:tcPr/>
                </a:tc>
                <a:tc>
                  <a:txBody>
                    <a:bodyPr/>
                    <a:lstStyle/>
                    <a:p>
                      <a:pPr algn="ctr"/>
                      <a:r>
                        <a:rPr lang="en-US" sz="2800" dirty="0"/>
                        <a:t>5.8 (3.5-9.5)</a:t>
                      </a:r>
                    </a:p>
                  </a:txBody>
                  <a:tcPr/>
                </a:tc>
                <a:extLst>
                  <a:ext uri="{0D108BD9-81ED-4DB2-BD59-A6C34878D82A}">
                    <a16:rowId xmlns:a16="http://schemas.microsoft.com/office/drawing/2014/main" val="10004"/>
                  </a:ext>
                </a:extLst>
              </a:tr>
            </a:tbl>
          </a:graphicData>
        </a:graphic>
      </p:graphicFrame>
      <p:sp>
        <p:nvSpPr>
          <p:cNvPr id="5" name="Rectangle 4">
            <a:extLst>
              <a:ext uri="{FF2B5EF4-FFF2-40B4-BE49-F238E27FC236}">
                <a16:creationId xmlns:a16="http://schemas.microsoft.com/office/drawing/2014/main" id="{52A7C642-3AA9-2C43-957F-1F3A4F9E684D}"/>
              </a:ext>
            </a:extLst>
          </p:cNvPr>
          <p:cNvSpPr/>
          <p:nvPr/>
        </p:nvSpPr>
        <p:spPr>
          <a:xfrm>
            <a:off x="38100" y="6469457"/>
            <a:ext cx="4412298" cy="369332"/>
          </a:xfrm>
          <a:prstGeom prst="rect">
            <a:avLst/>
          </a:prstGeom>
        </p:spPr>
        <p:txBody>
          <a:bodyPr wrap="none">
            <a:spAutoFit/>
          </a:bodyPr>
          <a:lstStyle/>
          <a:p>
            <a:r>
              <a:rPr lang="en-US" dirty="0">
                <a:solidFill>
                  <a:schemeClr val="accent2"/>
                </a:solidFill>
              </a:rPr>
              <a:t>ESHRE 2015, </a:t>
            </a:r>
            <a:r>
              <a:rPr lang="en-US" dirty="0" err="1">
                <a:solidFill>
                  <a:schemeClr val="accent2"/>
                </a:solidFill>
              </a:rPr>
              <a:t>Glasier</a:t>
            </a:r>
            <a:r>
              <a:rPr lang="en-US" dirty="0">
                <a:solidFill>
                  <a:schemeClr val="accent2"/>
                </a:solidFill>
              </a:rPr>
              <a:t> 2011, </a:t>
            </a:r>
            <a:r>
              <a:rPr lang="en-US" dirty="0" err="1">
                <a:solidFill>
                  <a:schemeClr val="accent2"/>
                </a:solidFill>
              </a:rPr>
              <a:t>Creinin</a:t>
            </a:r>
            <a:r>
              <a:rPr lang="en-US" dirty="0">
                <a:solidFill>
                  <a:schemeClr val="accent2"/>
                </a:solidFill>
              </a:rPr>
              <a:t> 2006</a:t>
            </a:r>
          </a:p>
        </p:txBody>
      </p:sp>
    </p:spTree>
    <p:extLst>
      <p:ext uri="{BB962C8B-B14F-4D97-AF65-F5344CB8AC3E}">
        <p14:creationId xmlns:p14="http://schemas.microsoft.com/office/powerpoint/2010/main" val="1483742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7DEB-4F1B-B54A-BFA6-966B1FCF3735}"/>
              </a:ext>
            </a:extLst>
          </p:cNvPr>
          <p:cNvSpPr>
            <a:spLocks noGrp="1"/>
          </p:cNvSpPr>
          <p:nvPr>
            <p:ph type="title"/>
          </p:nvPr>
        </p:nvSpPr>
        <p:spPr>
          <a:xfrm>
            <a:off x="0" y="381000"/>
            <a:ext cx="12192000" cy="1325563"/>
          </a:xfrm>
        </p:spPr>
        <p:txBody>
          <a:bodyPr/>
          <a:lstStyle/>
          <a:p>
            <a:r>
              <a:rPr lang="en-US" dirty="0"/>
              <a:t>Pharmacokinetics</a:t>
            </a:r>
          </a:p>
        </p:txBody>
      </p:sp>
      <p:sp>
        <p:nvSpPr>
          <p:cNvPr id="3" name="Content Placeholder 2">
            <a:extLst>
              <a:ext uri="{FF2B5EF4-FFF2-40B4-BE49-F238E27FC236}">
                <a16:creationId xmlns:a16="http://schemas.microsoft.com/office/drawing/2014/main" id="{7D33483B-4C9A-9246-8AD5-EE5E6EF56D4E}"/>
              </a:ext>
            </a:extLst>
          </p:cNvPr>
          <p:cNvSpPr>
            <a:spLocks noGrp="1"/>
          </p:cNvSpPr>
          <p:nvPr>
            <p:ph idx="1"/>
          </p:nvPr>
        </p:nvSpPr>
        <p:spPr>
          <a:xfrm>
            <a:off x="2389788" y="2008256"/>
            <a:ext cx="1371600" cy="461963"/>
          </a:xfrm>
        </p:spPr>
        <p:txBody>
          <a:bodyPr/>
          <a:lstStyle/>
          <a:p>
            <a:pPr marL="0" indent="0">
              <a:buNone/>
            </a:pPr>
            <a:r>
              <a:rPr lang="en-US" dirty="0"/>
              <a:t>LNG</a:t>
            </a:r>
          </a:p>
        </p:txBody>
      </p:sp>
      <p:pic>
        <p:nvPicPr>
          <p:cNvPr id="4" name="Picture 2">
            <a:extLst>
              <a:ext uri="{FF2B5EF4-FFF2-40B4-BE49-F238E27FC236}">
                <a16:creationId xmlns:a16="http://schemas.microsoft.com/office/drawing/2014/main" id="{4DDAA9C2-BC68-A34C-A41F-6DC410DC7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895600"/>
            <a:ext cx="5846379" cy="339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CFF0F88-ED3B-994D-B321-35D019CAF5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425" y="2895600"/>
            <a:ext cx="5788175" cy="335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638D326F-8D9B-8743-9E9B-5C473A5F3635}"/>
              </a:ext>
            </a:extLst>
          </p:cNvPr>
          <p:cNvSpPr/>
          <p:nvPr/>
        </p:nvSpPr>
        <p:spPr>
          <a:xfrm>
            <a:off x="8382000" y="1885295"/>
            <a:ext cx="1199752" cy="707886"/>
          </a:xfrm>
          <a:prstGeom prst="rect">
            <a:avLst/>
          </a:prstGeom>
        </p:spPr>
        <p:txBody>
          <a:bodyPr wrap="none">
            <a:spAutoFit/>
          </a:bodyPr>
          <a:lstStyle/>
          <a:p>
            <a:r>
              <a:rPr lang="en-US" sz="4000" dirty="0"/>
              <a:t>UPA</a:t>
            </a:r>
          </a:p>
        </p:txBody>
      </p:sp>
      <p:sp>
        <p:nvSpPr>
          <p:cNvPr id="8" name="TextBox 7">
            <a:extLst>
              <a:ext uri="{FF2B5EF4-FFF2-40B4-BE49-F238E27FC236}">
                <a16:creationId xmlns:a16="http://schemas.microsoft.com/office/drawing/2014/main" id="{E8D2831B-CFE3-034E-8FBF-705F5B63A231}"/>
              </a:ext>
            </a:extLst>
          </p:cNvPr>
          <p:cNvSpPr txBox="1"/>
          <p:nvPr/>
        </p:nvSpPr>
        <p:spPr>
          <a:xfrm>
            <a:off x="152400" y="6400800"/>
            <a:ext cx="1749197" cy="369332"/>
          </a:xfrm>
          <a:prstGeom prst="rect">
            <a:avLst/>
          </a:prstGeom>
          <a:noFill/>
        </p:spPr>
        <p:txBody>
          <a:bodyPr wrap="none" rtlCol="0">
            <a:spAutoFit/>
          </a:bodyPr>
          <a:lstStyle/>
          <a:p>
            <a:r>
              <a:rPr lang="en-US" dirty="0" err="1">
                <a:solidFill>
                  <a:schemeClr val="accent2"/>
                </a:solidFill>
              </a:rPr>
              <a:t>Praditpan</a:t>
            </a:r>
            <a:r>
              <a:rPr lang="en-US" dirty="0">
                <a:solidFill>
                  <a:schemeClr val="accent2"/>
                </a:solidFill>
              </a:rPr>
              <a:t> 2017</a:t>
            </a:r>
          </a:p>
        </p:txBody>
      </p:sp>
    </p:spTree>
    <p:extLst>
      <p:ext uri="{BB962C8B-B14F-4D97-AF65-F5344CB8AC3E}">
        <p14:creationId xmlns:p14="http://schemas.microsoft.com/office/powerpoint/2010/main" val="864813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Double-Dose of LNG?</a:t>
            </a:r>
          </a:p>
        </p:txBody>
      </p:sp>
      <p:sp>
        <p:nvSpPr>
          <p:cNvPr id="3" name="Content Placeholder 2"/>
          <p:cNvSpPr>
            <a:spLocks noGrp="1"/>
          </p:cNvSpPr>
          <p:nvPr>
            <p:ph idx="1"/>
          </p:nvPr>
        </p:nvSpPr>
        <p:spPr>
          <a:xfrm>
            <a:off x="6553200" y="2057400"/>
            <a:ext cx="5410200" cy="4119563"/>
          </a:xfrm>
        </p:spPr>
        <p:txBody>
          <a:bodyPr/>
          <a:lstStyle/>
          <a:p>
            <a:pPr marL="0" indent="0" algn="ctr">
              <a:buNone/>
            </a:pPr>
            <a:r>
              <a:rPr lang="en-US" dirty="0"/>
              <a:t>No difference in the rate of follicle rupture among women weighing &gt;175 </a:t>
            </a:r>
            <a:r>
              <a:rPr lang="en-US" dirty="0" err="1"/>
              <a:t>lbs</a:t>
            </a:r>
            <a:endParaRPr lang="en-US" dirty="0"/>
          </a:p>
          <a:p>
            <a:pPr marL="0" indent="0" algn="ctr">
              <a:buNone/>
            </a:pPr>
            <a:r>
              <a:rPr lang="en-US" dirty="0"/>
              <a:t>(</a:t>
            </a:r>
            <a:r>
              <a:rPr lang="en-US" i="1" dirty="0"/>
              <a:t>p</a:t>
            </a:r>
            <a:r>
              <a:rPr lang="en-US" dirty="0"/>
              <a:t>=0.2) </a:t>
            </a:r>
          </a:p>
        </p:txBody>
      </p:sp>
      <p:pic>
        <p:nvPicPr>
          <p:cNvPr id="1026" name="Picture 2" descr="An external file that holds a picture, illustration, etc.&#10;Object name is ong-140-048-g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5763845"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D2831B-CFE3-034E-8FBF-705F5B63A231}"/>
              </a:ext>
            </a:extLst>
          </p:cNvPr>
          <p:cNvSpPr txBox="1"/>
          <p:nvPr/>
        </p:nvSpPr>
        <p:spPr>
          <a:xfrm>
            <a:off x="6852077" y="6400800"/>
            <a:ext cx="5339923" cy="369332"/>
          </a:xfrm>
          <a:prstGeom prst="rect">
            <a:avLst/>
          </a:prstGeom>
          <a:noFill/>
        </p:spPr>
        <p:txBody>
          <a:bodyPr wrap="none" rtlCol="0">
            <a:spAutoFit/>
          </a:bodyPr>
          <a:lstStyle/>
          <a:p>
            <a:r>
              <a:rPr lang="en-US" dirty="0">
                <a:solidFill>
                  <a:schemeClr val="accent2"/>
                </a:solidFill>
              </a:rPr>
              <a:t>Edelman et al. </a:t>
            </a:r>
            <a:r>
              <a:rPr lang="da-DK" dirty="0">
                <a:solidFill>
                  <a:schemeClr val="accent2"/>
                </a:solidFill>
              </a:rPr>
              <a:t>Obstet Gynecol 2022;140(1):48-54</a:t>
            </a:r>
            <a:r>
              <a:rPr lang="en-US" dirty="0">
                <a:solidFill>
                  <a:schemeClr val="accent2"/>
                </a:solidFill>
              </a:rPr>
              <a:t>.</a:t>
            </a:r>
          </a:p>
        </p:txBody>
      </p:sp>
    </p:spTree>
    <p:extLst>
      <p:ext uri="{BB962C8B-B14F-4D97-AF65-F5344CB8AC3E}">
        <p14:creationId xmlns:p14="http://schemas.microsoft.com/office/powerpoint/2010/main" val="2830082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F841-EFB9-254D-B3A7-791708E4762A}"/>
              </a:ext>
            </a:extLst>
          </p:cNvPr>
          <p:cNvSpPr>
            <a:spLocks noGrp="1"/>
          </p:cNvSpPr>
          <p:nvPr>
            <p:ph type="title"/>
          </p:nvPr>
        </p:nvSpPr>
        <p:spPr/>
        <p:txBody>
          <a:bodyPr/>
          <a:lstStyle/>
          <a:p>
            <a:r>
              <a:rPr lang="en-US" dirty="0"/>
              <a:t>Efficacy vs. Time</a:t>
            </a:r>
          </a:p>
        </p:txBody>
      </p:sp>
      <p:pic>
        <p:nvPicPr>
          <p:cNvPr id="4" name="Picture 3">
            <a:extLst>
              <a:ext uri="{FF2B5EF4-FFF2-40B4-BE49-F238E27FC236}">
                <a16:creationId xmlns:a16="http://schemas.microsoft.com/office/drawing/2014/main" id="{5296385E-EA6D-004B-9C5E-DAFB7A2E2DDF}"/>
              </a:ext>
            </a:extLst>
          </p:cNvPr>
          <p:cNvPicPr>
            <a:picLocks noChangeAspect="1"/>
          </p:cNvPicPr>
          <p:nvPr/>
        </p:nvPicPr>
        <p:blipFill rotWithShape="1">
          <a:blip r:embed="rId3"/>
          <a:srcRect r="52876"/>
          <a:stretch/>
        </p:blipFill>
        <p:spPr>
          <a:xfrm>
            <a:off x="3646031" y="1554165"/>
            <a:ext cx="3745369" cy="5037135"/>
          </a:xfrm>
          <a:prstGeom prst="rect">
            <a:avLst/>
          </a:prstGeom>
        </p:spPr>
      </p:pic>
      <p:pic>
        <p:nvPicPr>
          <p:cNvPr id="7" name="Picture 6">
            <a:extLst>
              <a:ext uri="{FF2B5EF4-FFF2-40B4-BE49-F238E27FC236}">
                <a16:creationId xmlns:a16="http://schemas.microsoft.com/office/drawing/2014/main" id="{3518A9E5-2CDA-B84D-A29B-4B75007E6092}"/>
              </a:ext>
            </a:extLst>
          </p:cNvPr>
          <p:cNvPicPr>
            <a:picLocks noChangeAspect="1"/>
          </p:cNvPicPr>
          <p:nvPr/>
        </p:nvPicPr>
        <p:blipFill>
          <a:blip r:embed="rId4"/>
          <a:stretch>
            <a:fillRect/>
          </a:stretch>
        </p:blipFill>
        <p:spPr>
          <a:xfrm>
            <a:off x="1597497" y="5562600"/>
            <a:ext cx="1905000" cy="787400"/>
          </a:xfrm>
          <a:prstGeom prst="rect">
            <a:avLst/>
          </a:prstGeom>
        </p:spPr>
      </p:pic>
      <p:pic>
        <p:nvPicPr>
          <p:cNvPr id="8" name="Picture 7">
            <a:extLst>
              <a:ext uri="{FF2B5EF4-FFF2-40B4-BE49-F238E27FC236}">
                <a16:creationId xmlns:a16="http://schemas.microsoft.com/office/drawing/2014/main" id="{C0513D09-F66F-9943-92D5-80CC7A9D855B}"/>
              </a:ext>
            </a:extLst>
          </p:cNvPr>
          <p:cNvPicPr>
            <a:picLocks noChangeAspect="1"/>
          </p:cNvPicPr>
          <p:nvPr/>
        </p:nvPicPr>
        <p:blipFill rotWithShape="1">
          <a:blip r:embed="rId3"/>
          <a:srcRect l="85473"/>
          <a:stretch/>
        </p:blipFill>
        <p:spPr>
          <a:xfrm>
            <a:off x="7332864" y="1554164"/>
            <a:ext cx="1154846" cy="5038344"/>
          </a:xfrm>
          <a:prstGeom prst="rect">
            <a:avLst/>
          </a:prstGeom>
        </p:spPr>
      </p:pic>
    </p:spTree>
    <p:extLst>
      <p:ext uri="{BB962C8B-B14F-4D97-AF65-F5344CB8AC3E}">
        <p14:creationId xmlns:p14="http://schemas.microsoft.com/office/powerpoint/2010/main" val="3527816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A252-5B4C-3044-9666-B5A0904A54C8}"/>
              </a:ext>
            </a:extLst>
          </p:cNvPr>
          <p:cNvSpPr>
            <a:spLocks noGrp="1"/>
          </p:cNvSpPr>
          <p:nvPr>
            <p:ph type="title"/>
          </p:nvPr>
        </p:nvSpPr>
        <p:spPr/>
        <p:txBody>
          <a:bodyPr/>
          <a:lstStyle/>
          <a:p>
            <a:r>
              <a:rPr lang="en-US" dirty="0"/>
              <a:t>Initiating EC</a:t>
            </a:r>
          </a:p>
        </p:txBody>
      </p:sp>
      <p:sp>
        <p:nvSpPr>
          <p:cNvPr id="3" name="Content Placeholder 2">
            <a:extLst>
              <a:ext uri="{FF2B5EF4-FFF2-40B4-BE49-F238E27FC236}">
                <a16:creationId xmlns:a16="http://schemas.microsoft.com/office/drawing/2014/main" id="{F6F067FA-BA9C-6244-A25E-5816CF6E2CE2}"/>
              </a:ext>
            </a:extLst>
          </p:cNvPr>
          <p:cNvSpPr>
            <a:spLocks noGrp="1"/>
          </p:cNvSpPr>
          <p:nvPr>
            <p:ph idx="1"/>
          </p:nvPr>
        </p:nvSpPr>
        <p:spPr/>
        <p:txBody>
          <a:bodyPr/>
          <a:lstStyle/>
          <a:p>
            <a:r>
              <a:rPr lang="en-US" dirty="0"/>
              <a:t>No need to rule out pregnancy prior to EC pill use</a:t>
            </a:r>
          </a:p>
          <a:p>
            <a:pPr lvl="2"/>
            <a:r>
              <a:rPr lang="en-US" dirty="0"/>
              <a:t>Advance prescribing is safe, reduces barriers</a:t>
            </a:r>
          </a:p>
          <a:p>
            <a:r>
              <a:rPr lang="en-US" dirty="0"/>
              <a:t>Usual contraindications to IUDs</a:t>
            </a:r>
          </a:p>
          <a:p>
            <a:r>
              <a:rPr lang="en-US" dirty="0"/>
              <a:t>No contraindications to EC Pills</a:t>
            </a:r>
          </a:p>
          <a:p>
            <a:endParaRPr lang="en-US" dirty="0"/>
          </a:p>
        </p:txBody>
      </p:sp>
    </p:spTree>
    <p:extLst>
      <p:ext uri="{BB962C8B-B14F-4D97-AF65-F5344CB8AC3E}">
        <p14:creationId xmlns:p14="http://schemas.microsoft.com/office/powerpoint/2010/main" val="3065045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46B9-5D3D-024A-8806-F4E20BBA270E}"/>
              </a:ext>
            </a:extLst>
          </p:cNvPr>
          <p:cNvSpPr>
            <a:spLocks noGrp="1"/>
          </p:cNvSpPr>
          <p:nvPr>
            <p:ph type="title"/>
          </p:nvPr>
        </p:nvSpPr>
        <p:spPr/>
        <p:txBody>
          <a:bodyPr/>
          <a:lstStyle/>
          <a:p>
            <a:r>
              <a:rPr lang="en-US" dirty="0"/>
              <a:t>Counseling Patients</a:t>
            </a:r>
          </a:p>
        </p:txBody>
      </p:sp>
      <p:sp>
        <p:nvSpPr>
          <p:cNvPr id="3" name="Content Placeholder 2">
            <a:extLst>
              <a:ext uri="{FF2B5EF4-FFF2-40B4-BE49-F238E27FC236}">
                <a16:creationId xmlns:a16="http://schemas.microsoft.com/office/drawing/2014/main" id="{C426900C-E674-FE40-A341-97F628BC24D2}"/>
              </a:ext>
            </a:extLst>
          </p:cNvPr>
          <p:cNvSpPr>
            <a:spLocks noGrp="1"/>
          </p:cNvSpPr>
          <p:nvPr>
            <p:ph idx="1"/>
          </p:nvPr>
        </p:nvSpPr>
        <p:spPr/>
        <p:txBody>
          <a:bodyPr/>
          <a:lstStyle/>
          <a:p>
            <a:r>
              <a:rPr lang="en-US" dirty="0"/>
              <a:t>LNG: menses may occur earlier</a:t>
            </a:r>
          </a:p>
          <a:p>
            <a:r>
              <a:rPr lang="en-US" dirty="0"/>
              <a:t>UPA: menses may be delayed</a:t>
            </a:r>
          </a:p>
          <a:p>
            <a:endParaRPr lang="en-US" dirty="0"/>
          </a:p>
          <a:p>
            <a:pPr marL="342891" lvl="1" indent="-342891"/>
            <a:r>
              <a:rPr lang="en-US" dirty="0"/>
              <a:t>Pregnancy test if: </a:t>
            </a:r>
          </a:p>
          <a:p>
            <a:pPr marL="642921" lvl="2" indent="-342891"/>
            <a:r>
              <a:rPr lang="en-US" sz="2800" dirty="0"/>
              <a:t>Menses does not occur within 3 weeks</a:t>
            </a:r>
          </a:p>
          <a:p>
            <a:pPr marL="642921" lvl="2" indent="-342891"/>
            <a:r>
              <a:rPr lang="en-US" sz="2800" dirty="0"/>
              <a:t>Irregular bleeding</a:t>
            </a:r>
          </a:p>
          <a:p>
            <a:pPr marL="642921" lvl="2" indent="-342891"/>
            <a:r>
              <a:rPr lang="en-US" sz="2800" dirty="0"/>
              <a:t>Pelvic/abdominal pain</a:t>
            </a:r>
          </a:p>
          <a:p>
            <a:endParaRPr lang="en-US" dirty="0"/>
          </a:p>
        </p:txBody>
      </p:sp>
      <p:sp>
        <p:nvSpPr>
          <p:cNvPr id="4" name="Rectangle 3">
            <a:extLst>
              <a:ext uri="{FF2B5EF4-FFF2-40B4-BE49-F238E27FC236}">
                <a16:creationId xmlns:a16="http://schemas.microsoft.com/office/drawing/2014/main" id="{102D248B-B1B6-C14D-8B0E-C73B48C5112C}"/>
              </a:ext>
            </a:extLst>
          </p:cNvPr>
          <p:cNvSpPr/>
          <p:nvPr/>
        </p:nvSpPr>
        <p:spPr>
          <a:xfrm>
            <a:off x="59782" y="6448425"/>
            <a:ext cx="1556836" cy="369332"/>
          </a:xfrm>
          <a:prstGeom prst="rect">
            <a:avLst/>
          </a:prstGeom>
        </p:spPr>
        <p:txBody>
          <a:bodyPr wrap="none">
            <a:spAutoFit/>
          </a:bodyPr>
          <a:lstStyle/>
          <a:p>
            <a:r>
              <a:rPr lang="en-US" dirty="0" err="1">
                <a:solidFill>
                  <a:schemeClr val="accent2"/>
                </a:solidFill>
              </a:rPr>
              <a:t>Glasier</a:t>
            </a:r>
            <a:r>
              <a:rPr lang="en-US" dirty="0">
                <a:solidFill>
                  <a:schemeClr val="accent2"/>
                </a:solidFill>
              </a:rPr>
              <a:t> 2010 </a:t>
            </a:r>
          </a:p>
        </p:txBody>
      </p:sp>
    </p:spTree>
    <p:extLst>
      <p:ext uri="{BB962C8B-B14F-4D97-AF65-F5344CB8AC3E}">
        <p14:creationId xmlns:p14="http://schemas.microsoft.com/office/powerpoint/2010/main" val="233814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53CD-302F-B64A-BA8E-066427C6B824}"/>
              </a:ext>
            </a:extLst>
          </p:cNvPr>
          <p:cNvSpPr>
            <a:spLocks noGrp="1"/>
          </p:cNvSpPr>
          <p:nvPr>
            <p:ph type="title"/>
          </p:nvPr>
        </p:nvSpPr>
        <p:spPr/>
        <p:txBody>
          <a:bodyPr/>
          <a:lstStyle/>
          <a:p>
            <a:r>
              <a:rPr lang="en-US" dirty="0"/>
              <a:t>Counseling Patients</a:t>
            </a:r>
          </a:p>
        </p:txBody>
      </p:sp>
      <p:sp>
        <p:nvSpPr>
          <p:cNvPr id="3" name="Content Placeholder 2">
            <a:extLst>
              <a:ext uri="{FF2B5EF4-FFF2-40B4-BE49-F238E27FC236}">
                <a16:creationId xmlns:a16="http://schemas.microsoft.com/office/drawing/2014/main" id="{F99A236F-CBBC-8147-820B-8F175FD8EBA0}"/>
              </a:ext>
            </a:extLst>
          </p:cNvPr>
          <p:cNvSpPr>
            <a:spLocks noGrp="1"/>
          </p:cNvSpPr>
          <p:nvPr>
            <p:ph idx="1"/>
          </p:nvPr>
        </p:nvSpPr>
        <p:spPr/>
        <p:txBody>
          <a:bodyPr/>
          <a:lstStyle/>
          <a:p>
            <a:r>
              <a:rPr lang="en-US" i="1" dirty="0"/>
              <a:t>Oral</a:t>
            </a:r>
            <a:r>
              <a:rPr lang="en-US" dirty="0"/>
              <a:t> EC does NOT protect against subsequent sexual encounters </a:t>
            </a:r>
          </a:p>
          <a:p>
            <a:pPr lvl="2"/>
            <a:r>
              <a:rPr lang="en-US" dirty="0"/>
              <a:t>Use barrier method until next menses</a:t>
            </a:r>
          </a:p>
          <a:p>
            <a:r>
              <a:rPr lang="en-US" dirty="0"/>
              <a:t>Oral EC side effects: </a:t>
            </a:r>
          </a:p>
          <a:p>
            <a:pPr lvl="2"/>
            <a:r>
              <a:rPr lang="en-US" dirty="0"/>
              <a:t>1 in 5 headache</a:t>
            </a:r>
          </a:p>
          <a:p>
            <a:pPr lvl="2"/>
            <a:r>
              <a:rPr lang="en-US" dirty="0"/>
              <a:t>1 in 10 dysmenorrhea, nausea</a:t>
            </a:r>
          </a:p>
          <a:p>
            <a:pPr lvl="2"/>
            <a:r>
              <a:rPr lang="en-US" dirty="0"/>
              <a:t>1 in 20 fatigue, dizziness, abdominal pain</a:t>
            </a:r>
          </a:p>
          <a:p>
            <a:endParaRPr lang="en-US" dirty="0"/>
          </a:p>
        </p:txBody>
      </p:sp>
    </p:spTree>
    <p:extLst>
      <p:ext uri="{BB962C8B-B14F-4D97-AF65-F5344CB8AC3E}">
        <p14:creationId xmlns:p14="http://schemas.microsoft.com/office/powerpoint/2010/main" val="180637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
            <a:extLst>
              <a:ext uri="{FF2B5EF4-FFF2-40B4-BE49-F238E27FC236}">
                <a16:creationId xmlns:a16="http://schemas.microsoft.com/office/drawing/2014/main" id="{1433860E-9965-7CD5-942C-21E4EAA917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6885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a:lstStyle>
          <a:p>
            <a:pPr algn="l"/>
            <a:r>
              <a:rPr lang="en-US" altLang="en-US" dirty="0">
                <a:latin typeface="Verdana" panose="020B0604030504040204" pitchFamily="34" charset="0"/>
              </a:rPr>
              <a:t>EC and Breastfeeding</a:t>
            </a:r>
            <a:endParaRPr lang="en-US" altLang="en-US" dirty="0"/>
          </a:p>
        </p:txBody>
      </p:sp>
      <p:sp>
        <p:nvSpPr>
          <p:cNvPr id="5" name="Content Placeholder 2"/>
          <p:cNvSpPr txBox="1">
            <a:spLocks/>
          </p:cNvSpPr>
          <p:nvPr/>
        </p:nvSpPr>
        <p:spPr>
          <a:xfrm>
            <a:off x="1981200" y="1443038"/>
            <a:ext cx="8229600" cy="4525962"/>
          </a:xfrm>
          <a:prstGeom prst="rect">
            <a:avLst/>
          </a:prstGeom>
        </p:spPr>
        <p:txBody>
          <a:bodyPr vert="horz" lIns="91440" tIns="45720" rIns="91440" bIns="45720" rtlCol="0">
            <a:normAutofit lnSpcReduction="10000"/>
          </a:bodyPr>
          <a:lstStyle>
            <a:lvl1pPr marL="457189" indent="-457189" algn="l" defTabSz="914377"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914377" indent="-457189" algn="l" defTabSz="914377"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2pPr>
            <a:lvl3pPr marL="1371566" indent="-457189"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828754" indent="-457189"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285943" indent="-457189"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700">
                <a:latin typeface="Verdana" panose="020B0604030504040204" pitchFamily="34" charset="0"/>
              </a:rPr>
              <a:t>LNG EC</a:t>
            </a:r>
          </a:p>
          <a:p>
            <a:pPr lvl="1">
              <a:lnSpc>
                <a:spcPct val="80000"/>
              </a:lnSpc>
            </a:pPr>
            <a:r>
              <a:rPr lang="en-US" altLang="en-US" sz="2400">
                <a:latin typeface="Verdana" panose="020B0604030504040204" pitchFamily="34" charset="0"/>
              </a:rPr>
              <a:t>No restrictions</a:t>
            </a:r>
          </a:p>
          <a:p>
            <a:pPr lvl="1">
              <a:lnSpc>
                <a:spcPct val="80000"/>
              </a:lnSpc>
            </a:pPr>
            <a:r>
              <a:rPr lang="en-US" altLang="en-US" sz="2400">
                <a:latin typeface="Verdana" panose="020B0604030504040204" pitchFamily="34" charset="0"/>
              </a:rPr>
              <a:t>No need to “pump and dump”</a:t>
            </a:r>
          </a:p>
          <a:p>
            <a:pPr>
              <a:lnSpc>
                <a:spcPct val="80000"/>
              </a:lnSpc>
            </a:pPr>
            <a:r>
              <a:rPr lang="en-US" altLang="en-US" sz="2700">
                <a:latin typeface="Verdana" panose="020B0604030504040204" pitchFamily="34" charset="0"/>
              </a:rPr>
              <a:t>UPA EC</a:t>
            </a:r>
          </a:p>
          <a:p>
            <a:pPr lvl="1">
              <a:lnSpc>
                <a:spcPct val="80000"/>
              </a:lnSpc>
            </a:pPr>
            <a:r>
              <a:rPr lang="en-US" altLang="en-US" sz="2400">
                <a:latin typeface="Verdana" panose="020B0604030504040204" pitchFamily="34" charset="0"/>
              </a:rPr>
              <a:t>US label does </a:t>
            </a:r>
            <a:r>
              <a:rPr lang="en-US" altLang="en-US" sz="2400" u="sng">
                <a:latin typeface="Verdana" panose="020B0604030504040204" pitchFamily="34" charset="0"/>
              </a:rPr>
              <a:t>not</a:t>
            </a:r>
            <a:r>
              <a:rPr lang="en-US" altLang="en-US" sz="2400">
                <a:latin typeface="Verdana" panose="020B0604030504040204" pitchFamily="34" charset="0"/>
              </a:rPr>
              <a:t> recommend, but research shows UPA is suitable for breastfeeding women</a:t>
            </a:r>
          </a:p>
          <a:p>
            <a:pPr lvl="1">
              <a:lnSpc>
                <a:spcPct val="80000"/>
              </a:lnSpc>
            </a:pPr>
            <a:r>
              <a:rPr lang="en-US" altLang="en-US" sz="2400">
                <a:latin typeface="Verdana" panose="020B0604030504040204" pitchFamily="34" charset="0"/>
              </a:rPr>
              <a:t>Pump and discard milk for 24 hours* or one week**</a:t>
            </a:r>
          </a:p>
          <a:p>
            <a:pPr>
              <a:lnSpc>
                <a:spcPct val="80000"/>
              </a:lnSpc>
            </a:pPr>
            <a:r>
              <a:rPr lang="en-US" altLang="en-US" sz="2700">
                <a:latin typeface="Verdana" panose="020B0604030504040204" pitchFamily="34" charset="0"/>
              </a:rPr>
              <a:t>Breastfeeding women may not need EC if:</a:t>
            </a:r>
          </a:p>
          <a:p>
            <a:pPr lvl="1">
              <a:lnSpc>
                <a:spcPct val="80000"/>
              </a:lnSpc>
            </a:pPr>
            <a:r>
              <a:rPr lang="en-US" altLang="en-US" sz="2400">
                <a:latin typeface="Verdana" panose="020B0604030504040204" pitchFamily="34" charset="0"/>
              </a:rPr>
              <a:t>Exclusively breastfeeding </a:t>
            </a:r>
            <a:r>
              <a:rPr lang="en-US" altLang="en-US" sz="2400" i="1">
                <a:latin typeface="Verdana" panose="020B0604030504040204" pitchFamily="34" charset="0"/>
              </a:rPr>
              <a:t>and</a:t>
            </a:r>
            <a:endParaRPr lang="en-US" altLang="en-US" sz="2400">
              <a:latin typeface="Verdana" panose="020B0604030504040204" pitchFamily="34" charset="0"/>
            </a:endParaRPr>
          </a:p>
          <a:p>
            <a:pPr lvl="1">
              <a:lnSpc>
                <a:spcPct val="80000"/>
              </a:lnSpc>
            </a:pPr>
            <a:r>
              <a:rPr lang="en-US" altLang="en-US" sz="2400">
                <a:latin typeface="Verdana" panose="020B0604030504040204" pitchFamily="34" charset="0"/>
              </a:rPr>
              <a:t>Baby is younger than 6 months </a:t>
            </a:r>
            <a:r>
              <a:rPr lang="en-US" altLang="en-US" sz="2400" i="1">
                <a:latin typeface="Verdana" panose="020B0604030504040204" pitchFamily="34" charset="0"/>
              </a:rPr>
              <a:t>and</a:t>
            </a:r>
            <a:endParaRPr lang="en-US" altLang="en-US" sz="2400">
              <a:latin typeface="Verdana" panose="020B0604030504040204" pitchFamily="34" charset="0"/>
            </a:endParaRPr>
          </a:p>
          <a:p>
            <a:pPr lvl="1">
              <a:lnSpc>
                <a:spcPct val="80000"/>
              </a:lnSpc>
            </a:pPr>
            <a:r>
              <a:rPr lang="en-US" altLang="en-US" sz="2400">
                <a:latin typeface="Verdana" panose="020B0604030504040204" pitchFamily="34" charset="0"/>
              </a:rPr>
              <a:t>Period has not returned</a:t>
            </a:r>
            <a:endParaRPr lang="en-US" altLang="en-US" sz="2400" dirty="0">
              <a:latin typeface="Verdana" panose="020B0604030504040204" pitchFamily="34" charset="0"/>
            </a:endParaRPr>
          </a:p>
        </p:txBody>
      </p:sp>
      <p:sp>
        <p:nvSpPr>
          <p:cNvPr id="6" name="TextBox 4"/>
          <p:cNvSpPr txBox="1">
            <a:spLocks noChangeArrowheads="1"/>
          </p:cNvSpPr>
          <p:nvPr/>
        </p:nvSpPr>
        <p:spPr bwMode="auto">
          <a:xfrm>
            <a:off x="152400" y="6096000"/>
            <a:ext cx="728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457200" eaLnBrk="1" fontAlgn="base" hangingPunct="1">
              <a:spcBef>
                <a:spcPct val="0"/>
              </a:spcBef>
              <a:spcAft>
                <a:spcPct val="0"/>
              </a:spcAft>
            </a:pPr>
            <a:r>
              <a:rPr lang="en-US" altLang="en-US" sz="1600" dirty="0">
                <a:solidFill>
                  <a:schemeClr val="accent2"/>
                </a:solidFill>
              </a:rPr>
              <a:t>*US Medical Eligibility Criteria for Contraceptive Use, 2017</a:t>
            </a:r>
          </a:p>
          <a:p>
            <a:pPr defTabSz="457200" eaLnBrk="1" fontAlgn="base" hangingPunct="1">
              <a:spcBef>
                <a:spcPct val="0"/>
              </a:spcBef>
              <a:spcAft>
                <a:spcPct val="0"/>
              </a:spcAft>
            </a:pPr>
            <a:r>
              <a:rPr lang="en-US" altLang="en-US" sz="1600" dirty="0">
                <a:solidFill>
                  <a:schemeClr val="accent2"/>
                </a:solidFill>
              </a:rPr>
              <a:t>**UK Faculty of Sexual and Reproductive Healthcare, 2017; European </a:t>
            </a:r>
            <a:r>
              <a:rPr lang="en-US" altLang="en-US" sz="1600" dirty="0" err="1">
                <a:solidFill>
                  <a:schemeClr val="accent2"/>
                </a:solidFill>
              </a:rPr>
              <a:t>ellaOne</a:t>
            </a:r>
            <a:r>
              <a:rPr lang="en-US" altLang="en-US" sz="1600" dirty="0">
                <a:solidFill>
                  <a:schemeClr val="accent2"/>
                </a:solidFill>
              </a:rPr>
              <a:t> label</a:t>
            </a:r>
          </a:p>
        </p:txBody>
      </p:sp>
    </p:spTree>
    <p:extLst>
      <p:ext uri="{BB962C8B-B14F-4D97-AF65-F5344CB8AC3E}">
        <p14:creationId xmlns:p14="http://schemas.microsoft.com/office/powerpoint/2010/main" val="321157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Verdana" panose="020B0604030504040204" pitchFamily="34" charset="0"/>
              </a:rPr>
              <a:t>EC and Drug Interactions </a:t>
            </a:r>
            <a:endParaRPr lang="en-US" dirty="0"/>
          </a:p>
        </p:txBody>
      </p:sp>
      <p:sp>
        <p:nvSpPr>
          <p:cNvPr id="3" name="Content Placeholder 2"/>
          <p:cNvSpPr>
            <a:spLocks noGrp="1"/>
          </p:cNvSpPr>
          <p:nvPr>
            <p:ph idx="1"/>
          </p:nvPr>
        </p:nvSpPr>
        <p:spPr/>
        <p:txBody>
          <a:bodyPr/>
          <a:lstStyle/>
          <a:p>
            <a:pPr>
              <a:buFont typeface="Arial"/>
              <a:buChar char="•"/>
              <a:defRPr/>
            </a:pPr>
            <a:r>
              <a:rPr lang="en-US" dirty="0">
                <a:latin typeface="Verdana" charset="0"/>
                <a:cs typeface="Verdana" charset="0"/>
              </a:rPr>
              <a:t>Hepatic enzyme inducers</a:t>
            </a:r>
          </a:p>
          <a:p>
            <a:pPr lvl="1">
              <a:buFont typeface="Arial"/>
              <a:buChar char="–"/>
              <a:defRPr/>
            </a:pPr>
            <a:r>
              <a:rPr lang="en-US" dirty="0">
                <a:latin typeface="Verdana" charset="0"/>
                <a:ea typeface="Verdana" charset="0"/>
                <a:cs typeface="Verdana" charset="0"/>
              </a:rPr>
              <a:t>Could reduce effectiveness of UPA and LNG EC</a:t>
            </a:r>
          </a:p>
          <a:p>
            <a:pPr lvl="1">
              <a:buFont typeface="Arial"/>
              <a:buChar char="–"/>
              <a:defRPr/>
            </a:pPr>
            <a:r>
              <a:rPr lang="en-US" dirty="0">
                <a:latin typeface="Verdana" charset="0"/>
                <a:ea typeface="Verdana" charset="0"/>
                <a:cs typeface="Verdana" charset="0"/>
              </a:rPr>
              <a:t>1</a:t>
            </a:r>
            <a:r>
              <a:rPr lang="en-US" baseline="30000" dirty="0">
                <a:latin typeface="Verdana" charset="0"/>
                <a:ea typeface="Verdana" charset="0"/>
                <a:cs typeface="Verdana" charset="0"/>
              </a:rPr>
              <a:t>st</a:t>
            </a:r>
            <a:r>
              <a:rPr lang="en-US" dirty="0">
                <a:latin typeface="Verdana" charset="0"/>
                <a:ea typeface="Verdana" charset="0"/>
                <a:cs typeface="Verdana" charset="0"/>
              </a:rPr>
              <a:t> choice: Cu IUD (</a:t>
            </a:r>
            <a:r>
              <a:rPr lang="en-US" dirty="0" err="1">
                <a:latin typeface="Verdana" charset="0"/>
                <a:ea typeface="Verdana" charset="0"/>
                <a:cs typeface="Verdana" charset="0"/>
              </a:rPr>
              <a:t>Lng</a:t>
            </a:r>
            <a:r>
              <a:rPr lang="en-US" dirty="0">
                <a:latin typeface="Verdana" charset="0"/>
                <a:ea typeface="Verdana" charset="0"/>
                <a:cs typeface="Verdana" charset="0"/>
              </a:rPr>
              <a:t> not well studied) </a:t>
            </a:r>
          </a:p>
          <a:p>
            <a:pPr lvl="1">
              <a:buFont typeface="Arial"/>
              <a:buChar char="–"/>
              <a:defRPr/>
            </a:pPr>
            <a:r>
              <a:rPr lang="en-US" dirty="0">
                <a:latin typeface="Verdana" charset="0"/>
                <a:ea typeface="Verdana" charset="0"/>
                <a:cs typeface="Verdana" charset="0"/>
              </a:rPr>
              <a:t>2</a:t>
            </a:r>
            <a:r>
              <a:rPr lang="en-US" baseline="30000" dirty="0">
                <a:latin typeface="Verdana" charset="0"/>
                <a:ea typeface="Verdana" charset="0"/>
                <a:cs typeface="Verdana" charset="0"/>
              </a:rPr>
              <a:t>nd</a:t>
            </a:r>
            <a:r>
              <a:rPr lang="en-US" dirty="0">
                <a:latin typeface="Verdana" charset="0"/>
                <a:ea typeface="Verdana" charset="0"/>
                <a:cs typeface="Verdana" charset="0"/>
              </a:rPr>
              <a:t> choice: double dose (3.0mg) LNG (efficacy uncertain)</a:t>
            </a:r>
          </a:p>
          <a:p>
            <a:pPr lvl="1">
              <a:buFont typeface="Arial"/>
              <a:buChar char="–"/>
              <a:defRPr/>
            </a:pPr>
            <a:r>
              <a:rPr lang="en-US" dirty="0">
                <a:latin typeface="Verdana" charset="0"/>
                <a:ea typeface="Verdana" charset="0"/>
                <a:cs typeface="Verdana" charset="0"/>
              </a:rPr>
              <a:t>UPA </a:t>
            </a:r>
            <a:r>
              <a:rPr lang="en-US" u="sng" dirty="0">
                <a:latin typeface="Verdana" charset="0"/>
                <a:ea typeface="Verdana" charset="0"/>
                <a:cs typeface="Verdana" charset="0"/>
              </a:rPr>
              <a:t>not</a:t>
            </a:r>
            <a:r>
              <a:rPr lang="en-US" dirty="0">
                <a:latin typeface="Verdana" charset="0"/>
                <a:ea typeface="Verdana" charset="0"/>
                <a:cs typeface="Verdana" charset="0"/>
              </a:rPr>
              <a:t> recommended</a:t>
            </a:r>
          </a:p>
          <a:p>
            <a:endParaRPr lang="en-US" dirty="0"/>
          </a:p>
        </p:txBody>
      </p:sp>
      <p:sp>
        <p:nvSpPr>
          <p:cNvPr id="4" name="TextBox 3"/>
          <p:cNvSpPr txBox="1"/>
          <p:nvPr/>
        </p:nvSpPr>
        <p:spPr>
          <a:xfrm>
            <a:off x="76200" y="6443246"/>
            <a:ext cx="11582400" cy="338554"/>
          </a:xfrm>
          <a:prstGeom prst="rect">
            <a:avLst/>
          </a:prstGeom>
          <a:noFill/>
        </p:spPr>
        <p:txBody>
          <a:bodyPr wrap="square" rtlCol="0">
            <a:spAutoFit/>
          </a:bodyPr>
          <a:lstStyle/>
          <a:p>
            <a:r>
              <a:rPr lang="en-US" sz="1600" dirty="0">
                <a:solidFill>
                  <a:schemeClr val="accent2"/>
                </a:solidFill>
              </a:rPr>
              <a:t>Faculty of Sexual &amp; Reproductive Healthcare. FRSH Guideline: Emergency contraception. May 2017.</a:t>
            </a:r>
          </a:p>
        </p:txBody>
      </p:sp>
    </p:spTree>
    <p:extLst>
      <p:ext uri="{BB962C8B-B14F-4D97-AF65-F5344CB8AC3E}">
        <p14:creationId xmlns:p14="http://schemas.microsoft.com/office/powerpoint/2010/main" val="3129831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7128-412F-6C4E-A03B-ED981C056124}"/>
              </a:ext>
            </a:extLst>
          </p:cNvPr>
          <p:cNvSpPr>
            <a:spLocks noGrp="1"/>
          </p:cNvSpPr>
          <p:nvPr>
            <p:ph type="ctrTitle"/>
          </p:nvPr>
        </p:nvSpPr>
        <p:spPr>
          <a:xfrm>
            <a:off x="609600" y="2946400"/>
            <a:ext cx="7010400" cy="2387600"/>
          </a:xfrm>
        </p:spPr>
        <p:txBody>
          <a:bodyPr/>
          <a:lstStyle/>
          <a:p>
            <a:r>
              <a:rPr lang="en-US" dirty="0"/>
              <a:t>When should regular contraception be initiated after oral EC?</a:t>
            </a:r>
          </a:p>
        </p:txBody>
      </p:sp>
    </p:spTree>
    <p:extLst>
      <p:ext uri="{BB962C8B-B14F-4D97-AF65-F5344CB8AC3E}">
        <p14:creationId xmlns:p14="http://schemas.microsoft.com/office/powerpoint/2010/main" val="223056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89F4-03C7-C840-B112-411AE2D8FAE3}"/>
              </a:ext>
            </a:extLst>
          </p:cNvPr>
          <p:cNvSpPr>
            <a:spLocks noGrp="1"/>
          </p:cNvSpPr>
          <p:nvPr>
            <p:ph type="title"/>
          </p:nvPr>
        </p:nvSpPr>
        <p:spPr/>
        <p:txBody>
          <a:bodyPr/>
          <a:lstStyle/>
          <a:p>
            <a:r>
              <a:rPr lang="en-US" dirty="0"/>
              <a:t>Initiating Contraception</a:t>
            </a:r>
          </a:p>
        </p:txBody>
      </p:sp>
      <p:sp>
        <p:nvSpPr>
          <p:cNvPr id="3" name="Content Placeholder 2">
            <a:extLst>
              <a:ext uri="{FF2B5EF4-FFF2-40B4-BE49-F238E27FC236}">
                <a16:creationId xmlns:a16="http://schemas.microsoft.com/office/drawing/2014/main" id="{56A4B09C-B644-334F-B30F-18CCF16639AD}"/>
              </a:ext>
            </a:extLst>
          </p:cNvPr>
          <p:cNvSpPr>
            <a:spLocks noGrp="1"/>
          </p:cNvSpPr>
          <p:nvPr>
            <p:ph idx="1"/>
          </p:nvPr>
        </p:nvSpPr>
        <p:spPr>
          <a:xfrm>
            <a:off x="609600" y="1825625"/>
            <a:ext cx="11125200" cy="841375"/>
          </a:xfrm>
        </p:spPr>
        <p:txBody>
          <a:bodyPr/>
          <a:lstStyle/>
          <a:p>
            <a:pPr marL="0" indent="0" algn="ctr">
              <a:buNone/>
            </a:pPr>
            <a:r>
              <a:rPr lang="en-US" dirty="0">
                <a:solidFill>
                  <a:schemeClr val="accent2"/>
                </a:solidFill>
              </a:rPr>
              <a:t>30% of women report same-cycle sex after EC</a:t>
            </a:r>
          </a:p>
          <a:p>
            <a:pPr marL="0" indent="0">
              <a:buNone/>
            </a:pPr>
            <a:endParaRPr lang="en-US" dirty="0"/>
          </a:p>
        </p:txBody>
      </p:sp>
      <p:sp>
        <p:nvSpPr>
          <p:cNvPr id="4" name="Rectangle 3">
            <a:extLst>
              <a:ext uri="{FF2B5EF4-FFF2-40B4-BE49-F238E27FC236}">
                <a16:creationId xmlns:a16="http://schemas.microsoft.com/office/drawing/2014/main" id="{3A1D3BBD-56C8-D848-88CC-60292432CDED}"/>
              </a:ext>
            </a:extLst>
          </p:cNvPr>
          <p:cNvSpPr/>
          <p:nvPr/>
        </p:nvSpPr>
        <p:spPr>
          <a:xfrm>
            <a:off x="152401" y="6429375"/>
            <a:ext cx="6789038" cy="369332"/>
          </a:xfrm>
          <a:prstGeom prst="rect">
            <a:avLst/>
          </a:prstGeom>
        </p:spPr>
        <p:txBody>
          <a:bodyPr wrap="none">
            <a:spAutoFit/>
          </a:bodyPr>
          <a:lstStyle/>
          <a:p>
            <a:r>
              <a:rPr lang="en-US" dirty="0" err="1">
                <a:solidFill>
                  <a:schemeClr val="accent2"/>
                </a:solidFill>
              </a:rPr>
              <a:t>Glasier</a:t>
            </a:r>
            <a:r>
              <a:rPr lang="en-US" dirty="0">
                <a:solidFill>
                  <a:schemeClr val="accent2"/>
                </a:solidFill>
              </a:rPr>
              <a:t> 2015, Cheng 2015, </a:t>
            </a:r>
            <a:r>
              <a:rPr lang="en-US" dirty="0" err="1">
                <a:solidFill>
                  <a:schemeClr val="accent2"/>
                </a:solidFill>
              </a:rPr>
              <a:t>Brache</a:t>
            </a:r>
            <a:r>
              <a:rPr lang="en-US" dirty="0">
                <a:solidFill>
                  <a:schemeClr val="accent2"/>
                </a:solidFill>
              </a:rPr>
              <a:t> 2015, Curtis 2016, CDC SPR</a:t>
            </a:r>
          </a:p>
        </p:txBody>
      </p:sp>
      <p:pic>
        <p:nvPicPr>
          <p:cNvPr id="5" name="Content Placeholder 5" descr="Screen Shot 2018-05-05 at 11.53.13 PM.png"/>
          <p:cNvPicPr>
            <a:picLocks noChangeAspect="1"/>
          </p:cNvPicPr>
          <p:nvPr/>
        </p:nvPicPr>
        <p:blipFill>
          <a:blip r:embed="rId3">
            <a:extLst>
              <a:ext uri="{28A0092B-C50C-407E-A947-70E740481C1C}">
                <a14:useLocalDpi xmlns:a14="http://schemas.microsoft.com/office/drawing/2010/main" val="0"/>
              </a:ext>
            </a:extLst>
          </a:blip>
          <a:srcRect t="-3712" b="-3712"/>
          <a:stretch>
            <a:fillRect/>
          </a:stretch>
        </p:blipFill>
        <p:spPr>
          <a:xfrm>
            <a:off x="1524000" y="2643050"/>
            <a:ext cx="9144000" cy="3771636"/>
          </a:xfrm>
          <a:prstGeom prst="rect">
            <a:avLst/>
          </a:prstGeom>
        </p:spPr>
      </p:pic>
    </p:spTree>
    <p:extLst>
      <p:ext uri="{BB962C8B-B14F-4D97-AF65-F5344CB8AC3E}">
        <p14:creationId xmlns:p14="http://schemas.microsoft.com/office/powerpoint/2010/main" val="3979169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8CB5C5A-37B2-5C49-895C-E83BD44B577F}"/>
              </a:ext>
            </a:extLst>
          </p:cNvPr>
          <p:cNvGraphicFramePr>
            <a:graphicFrameLocks noGrp="1"/>
          </p:cNvGraphicFramePr>
          <p:nvPr/>
        </p:nvGraphicFramePr>
        <p:xfrm>
          <a:off x="-1" y="1097280"/>
          <a:ext cx="12192002" cy="5760720"/>
        </p:xfrm>
        <a:graphic>
          <a:graphicData uri="http://schemas.openxmlformats.org/drawingml/2006/table">
            <a:tbl>
              <a:tblPr firstRow="1" bandRow="1">
                <a:tableStyleId>{3C2FFA5D-87B4-456A-9821-1D502468CF0F}</a:tableStyleId>
              </a:tblPr>
              <a:tblGrid>
                <a:gridCol w="3448122">
                  <a:extLst>
                    <a:ext uri="{9D8B030D-6E8A-4147-A177-3AD203B41FA5}">
                      <a16:colId xmlns:a16="http://schemas.microsoft.com/office/drawing/2014/main" val="20000"/>
                    </a:ext>
                  </a:extLst>
                </a:gridCol>
                <a:gridCol w="2860148">
                  <a:extLst>
                    <a:ext uri="{9D8B030D-6E8A-4147-A177-3AD203B41FA5}">
                      <a16:colId xmlns:a16="http://schemas.microsoft.com/office/drawing/2014/main" val="20001"/>
                    </a:ext>
                  </a:extLst>
                </a:gridCol>
                <a:gridCol w="3023584">
                  <a:extLst>
                    <a:ext uri="{9D8B030D-6E8A-4147-A177-3AD203B41FA5}">
                      <a16:colId xmlns:a16="http://schemas.microsoft.com/office/drawing/2014/main" val="20002"/>
                    </a:ext>
                  </a:extLst>
                </a:gridCol>
                <a:gridCol w="2860148">
                  <a:extLst>
                    <a:ext uri="{9D8B030D-6E8A-4147-A177-3AD203B41FA5}">
                      <a16:colId xmlns:a16="http://schemas.microsoft.com/office/drawing/2014/main" val="20003"/>
                    </a:ext>
                  </a:extLst>
                </a:gridCol>
              </a:tblGrid>
              <a:tr h="736215">
                <a:tc>
                  <a:txBody>
                    <a:bodyPr/>
                    <a:lstStyle/>
                    <a:p>
                      <a:endParaRPr lang="en-US" sz="2400" dirty="0"/>
                    </a:p>
                  </a:txBody>
                  <a:tcPr/>
                </a:tc>
                <a:tc>
                  <a:txBody>
                    <a:bodyPr/>
                    <a:lstStyle/>
                    <a:p>
                      <a:pPr algn="ctr"/>
                      <a:r>
                        <a:rPr lang="en-US" sz="2400" dirty="0"/>
                        <a:t>IUD</a:t>
                      </a:r>
                    </a:p>
                  </a:txBody>
                  <a:tcPr/>
                </a:tc>
                <a:tc>
                  <a:txBody>
                    <a:bodyPr/>
                    <a:lstStyle/>
                    <a:p>
                      <a:pPr algn="ctr"/>
                      <a:r>
                        <a:rPr lang="en-US" sz="2400" dirty="0"/>
                        <a:t>UPA</a:t>
                      </a:r>
                    </a:p>
                    <a:p>
                      <a:pPr algn="ctr"/>
                      <a:r>
                        <a:rPr lang="en-US" sz="2400" dirty="0"/>
                        <a:t>(Ella)</a:t>
                      </a:r>
                      <a:endParaRPr lang="en-US" sz="2400" i="0" dirty="0"/>
                    </a:p>
                  </a:txBody>
                  <a:tcPr/>
                </a:tc>
                <a:tc>
                  <a:txBody>
                    <a:bodyPr/>
                    <a:lstStyle/>
                    <a:p>
                      <a:pPr algn="ctr"/>
                      <a:r>
                        <a:rPr lang="en-US" sz="2400" dirty="0"/>
                        <a:t>LNG</a:t>
                      </a:r>
                    </a:p>
                    <a:p>
                      <a:pPr algn="ctr"/>
                      <a:r>
                        <a:rPr lang="en-US" sz="2400" dirty="0"/>
                        <a:t>(Plan B)</a:t>
                      </a:r>
                      <a:endParaRPr lang="en-US" sz="2400" i="0" dirty="0"/>
                    </a:p>
                  </a:txBody>
                  <a:tcPr/>
                </a:tc>
                <a:extLst>
                  <a:ext uri="{0D108BD9-81ED-4DB2-BD59-A6C34878D82A}">
                    <a16:rowId xmlns:a16="http://schemas.microsoft.com/office/drawing/2014/main" val="10000"/>
                  </a:ext>
                </a:extLst>
              </a:tr>
              <a:tr h="1083678">
                <a:tc>
                  <a:txBody>
                    <a:bodyPr/>
                    <a:lstStyle/>
                    <a:p>
                      <a:r>
                        <a:rPr lang="en-US" sz="2400" dirty="0"/>
                        <a:t>Timing</a:t>
                      </a:r>
                    </a:p>
                    <a:p>
                      <a:r>
                        <a:rPr lang="en-US" sz="2400" dirty="0"/>
                        <a:t>      FD</a:t>
                      </a:r>
                      <a:r>
                        <a:rPr lang="en-US" sz="2400" b="0" dirty="0"/>
                        <a:t>A-appro</a:t>
                      </a:r>
                      <a:r>
                        <a:rPr lang="en-US" sz="2400" dirty="0"/>
                        <a:t>ved</a:t>
                      </a:r>
                    </a:p>
                    <a:p>
                      <a:r>
                        <a:rPr lang="en-US" sz="2400" dirty="0"/>
                        <a:t>      Evidence-based</a:t>
                      </a:r>
                    </a:p>
                  </a:txBody>
                  <a:tcPr/>
                </a:tc>
                <a:tc>
                  <a:txBody>
                    <a:bodyPr/>
                    <a:lstStyle/>
                    <a:p>
                      <a:pPr algn="ctr"/>
                      <a:endParaRPr lang="en-US" sz="2400" dirty="0"/>
                    </a:p>
                    <a:p>
                      <a:pPr algn="ctr"/>
                      <a:endParaRPr lang="en-US" sz="2400" dirty="0"/>
                    </a:p>
                    <a:p>
                      <a:pPr algn="ctr"/>
                      <a:r>
                        <a:rPr lang="en-US" sz="2400" dirty="0"/>
                        <a:t>5+ days</a:t>
                      </a:r>
                    </a:p>
                  </a:txBody>
                  <a:tcPr/>
                </a:tc>
                <a:tc>
                  <a:txBody>
                    <a:bodyPr/>
                    <a:lstStyle/>
                    <a:p>
                      <a:pPr algn="ctr"/>
                      <a:endParaRPr lang="en-US" sz="2400" dirty="0"/>
                    </a:p>
                    <a:p>
                      <a:pPr algn="ctr"/>
                      <a:r>
                        <a:rPr lang="en-US" sz="2400" dirty="0"/>
                        <a:t>5 days</a:t>
                      </a:r>
                    </a:p>
                    <a:p>
                      <a:pPr algn="ctr"/>
                      <a:r>
                        <a:rPr lang="en-US" sz="2400" dirty="0"/>
                        <a:t>5 days</a:t>
                      </a:r>
                    </a:p>
                  </a:txBody>
                  <a:tcPr/>
                </a:tc>
                <a:tc>
                  <a:txBody>
                    <a:bodyPr/>
                    <a:lstStyle/>
                    <a:p>
                      <a:pPr algn="ctr"/>
                      <a:endParaRPr lang="en-US" sz="2400" dirty="0"/>
                    </a:p>
                    <a:p>
                      <a:pPr algn="ctr"/>
                      <a:r>
                        <a:rPr lang="en-US" sz="2400" dirty="0"/>
                        <a:t>3 days</a:t>
                      </a:r>
                    </a:p>
                    <a:p>
                      <a:pPr algn="ctr"/>
                      <a:r>
                        <a:rPr lang="en-US" sz="2400" dirty="0"/>
                        <a:t>5 days</a:t>
                      </a:r>
                    </a:p>
                  </a:txBody>
                  <a:tcPr/>
                </a:tc>
                <a:extLst>
                  <a:ext uri="{0D108BD9-81ED-4DB2-BD59-A6C34878D82A}">
                    <a16:rowId xmlns:a16="http://schemas.microsoft.com/office/drawing/2014/main" val="10001"/>
                  </a:ext>
                </a:extLst>
              </a:tr>
              <a:tr h="736215">
                <a:tc>
                  <a:txBody>
                    <a:bodyPr/>
                    <a:lstStyle/>
                    <a:p>
                      <a:r>
                        <a:rPr lang="en-US" sz="2400" dirty="0"/>
                        <a:t>Pregnancy</a:t>
                      </a:r>
                      <a:r>
                        <a:rPr lang="en-US" sz="2400" baseline="0" dirty="0"/>
                        <a:t> rate </a:t>
                      </a:r>
                    </a:p>
                    <a:p>
                      <a:r>
                        <a:rPr lang="en-US" sz="2400" baseline="0" dirty="0"/>
                        <a:t>(0-120 </a:t>
                      </a:r>
                      <a:r>
                        <a:rPr lang="en-US" sz="2400" baseline="0" dirty="0" err="1"/>
                        <a:t>hr</a:t>
                      </a:r>
                      <a:r>
                        <a:rPr lang="en-US" sz="2400" baseline="0" dirty="0"/>
                        <a:t>)</a:t>
                      </a:r>
                      <a:endParaRPr lang="en-US" sz="2400" dirty="0"/>
                    </a:p>
                  </a:txBody>
                  <a:tcPr/>
                </a:tc>
                <a:tc>
                  <a:txBody>
                    <a:bodyPr/>
                    <a:lstStyle/>
                    <a:p>
                      <a:pPr algn="ctr"/>
                      <a:r>
                        <a:rPr lang="en-US" sz="2400" dirty="0"/>
                        <a:t>0.1-0.3%</a:t>
                      </a:r>
                    </a:p>
                  </a:txBody>
                  <a:tcPr/>
                </a:tc>
                <a:tc>
                  <a:txBody>
                    <a:bodyPr/>
                    <a:lstStyle/>
                    <a:p>
                      <a:pPr algn="ctr"/>
                      <a:r>
                        <a:rPr lang="en-US" sz="2400" dirty="0"/>
                        <a:t>1.3%</a:t>
                      </a:r>
                    </a:p>
                  </a:txBody>
                  <a:tcPr/>
                </a:tc>
                <a:tc>
                  <a:txBody>
                    <a:bodyPr/>
                    <a:lstStyle/>
                    <a:p>
                      <a:pPr algn="ctr"/>
                      <a:r>
                        <a:rPr lang="en-US" sz="2400" dirty="0"/>
                        <a:t>2.2%</a:t>
                      </a:r>
                    </a:p>
                  </a:txBody>
                  <a:tcPr/>
                </a:tc>
                <a:extLst>
                  <a:ext uri="{0D108BD9-81ED-4DB2-BD59-A6C34878D82A}">
                    <a16:rowId xmlns:a16="http://schemas.microsoft.com/office/drawing/2014/main" val="10002"/>
                  </a:ext>
                </a:extLst>
              </a:tr>
              <a:tr h="1063422">
                <a:tc>
                  <a:txBody>
                    <a:bodyPr/>
                    <a:lstStyle/>
                    <a:p>
                      <a:r>
                        <a:rPr lang="en-US" sz="2400" dirty="0"/>
                        <a:t>Side Effects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Pain,</a:t>
                      </a:r>
                      <a:r>
                        <a:rPr lang="en-US" sz="2400" baseline="0" dirty="0"/>
                        <a:t> menstrual changes</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Headache, dysmenorrhea, nausea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Headache, dysmenorrhea,</a:t>
                      </a:r>
                      <a:r>
                        <a:rPr lang="en-US" sz="2400" baseline="0" dirty="0"/>
                        <a:t> </a:t>
                      </a:r>
                      <a:r>
                        <a:rPr lang="en-US" sz="2400" dirty="0"/>
                        <a:t>nausea</a:t>
                      </a:r>
                    </a:p>
                  </a:txBody>
                  <a:tcPr/>
                </a:tc>
                <a:extLst>
                  <a:ext uri="{0D108BD9-81ED-4DB2-BD59-A6C34878D82A}">
                    <a16:rowId xmlns:a16="http://schemas.microsoft.com/office/drawing/2014/main" val="10003"/>
                  </a:ext>
                </a:extLst>
              </a:tr>
              <a:tr h="409008">
                <a:tc>
                  <a:txBody>
                    <a:bodyPr/>
                    <a:lstStyle/>
                    <a:p>
                      <a:r>
                        <a:rPr lang="en-US" sz="2400" dirty="0"/>
                        <a:t>Obesity</a:t>
                      </a:r>
                    </a:p>
                  </a:txBody>
                  <a:tcPr/>
                </a:tc>
                <a:tc>
                  <a:txBody>
                    <a:bodyPr/>
                    <a:lstStyle/>
                    <a:p>
                      <a:pPr algn="ctr"/>
                      <a:r>
                        <a:rPr lang="en-US" sz="2400" dirty="0"/>
                        <a:t>No effect</a:t>
                      </a:r>
                    </a:p>
                  </a:txBody>
                  <a:tcPr/>
                </a:tc>
                <a:tc>
                  <a:txBody>
                    <a:bodyPr/>
                    <a:lstStyle/>
                    <a:p>
                      <a:pPr algn="ctr"/>
                      <a:r>
                        <a:rPr lang="en-US" sz="2400" dirty="0"/>
                        <a:t>BMI ≥ 30</a:t>
                      </a:r>
                    </a:p>
                  </a:txBody>
                  <a:tcPr/>
                </a:tc>
                <a:tc>
                  <a:txBody>
                    <a:bodyPr/>
                    <a:lstStyle/>
                    <a:p>
                      <a:pPr algn="ctr"/>
                      <a:r>
                        <a:rPr lang="en-US" sz="2400" dirty="0"/>
                        <a:t>BMI ≥ 25</a:t>
                      </a:r>
                    </a:p>
                  </a:txBody>
                  <a:tcPr/>
                </a:tc>
                <a:extLst>
                  <a:ext uri="{0D108BD9-81ED-4DB2-BD59-A6C34878D82A}">
                    <a16:rowId xmlns:a16="http://schemas.microsoft.com/office/drawing/2014/main" val="10004"/>
                  </a:ext>
                </a:extLst>
              </a:tr>
              <a:tr h="409008">
                <a:tc>
                  <a:txBody>
                    <a:bodyPr/>
                    <a:lstStyle/>
                    <a:p>
                      <a:r>
                        <a:rPr lang="en-US" sz="2400" dirty="0"/>
                        <a:t>Access</a:t>
                      </a:r>
                    </a:p>
                  </a:txBody>
                  <a:tcPr/>
                </a:tc>
                <a:tc>
                  <a:txBody>
                    <a:bodyPr/>
                    <a:lstStyle/>
                    <a:p>
                      <a:pPr algn="ctr"/>
                      <a:r>
                        <a:rPr lang="en-US" sz="2400" dirty="0"/>
                        <a:t>Clinician visit</a:t>
                      </a:r>
                    </a:p>
                  </a:txBody>
                  <a:tcPr/>
                </a:tc>
                <a:tc>
                  <a:txBody>
                    <a:bodyPr/>
                    <a:lstStyle/>
                    <a:p>
                      <a:pPr algn="ctr"/>
                      <a:r>
                        <a:rPr lang="en-US" sz="2400" dirty="0"/>
                        <a:t>Prescription</a:t>
                      </a:r>
                    </a:p>
                  </a:txBody>
                  <a:tcPr/>
                </a:tc>
                <a:tc>
                  <a:txBody>
                    <a:bodyPr/>
                    <a:lstStyle/>
                    <a:p>
                      <a:pPr algn="ctr"/>
                      <a:r>
                        <a:rPr lang="en-US" sz="2400" dirty="0"/>
                        <a:t>OTC</a:t>
                      </a:r>
                    </a:p>
                  </a:txBody>
                  <a:tcPr/>
                </a:tc>
                <a:extLst>
                  <a:ext uri="{0D108BD9-81ED-4DB2-BD59-A6C34878D82A}">
                    <a16:rowId xmlns:a16="http://schemas.microsoft.com/office/drawing/2014/main" val="10005"/>
                  </a:ext>
                </a:extLst>
              </a:tr>
              <a:tr h="736215">
                <a:tc>
                  <a:txBody>
                    <a:bodyPr/>
                    <a:lstStyle/>
                    <a:p>
                      <a:r>
                        <a:rPr lang="en-US" sz="2400" dirty="0"/>
                        <a:t>Initiating contraception</a:t>
                      </a:r>
                    </a:p>
                  </a:txBody>
                  <a:tcPr/>
                </a:tc>
                <a:tc>
                  <a:txBody>
                    <a:bodyPr/>
                    <a:lstStyle/>
                    <a:p>
                      <a:pPr algn="ctr"/>
                      <a:r>
                        <a:rPr lang="en-US" sz="2400" dirty="0"/>
                        <a:t>N/A</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dirty="0"/>
                        <a:t>Delay 5 days</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dirty="0"/>
                        <a:t>Quick start any method</a:t>
                      </a:r>
                    </a:p>
                  </a:txBody>
                  <a:tcPr/>
                </a:tc>
                <a:extLst>
                  <a:ext uri="{0D108BD9-81ED-4DB2-BD59-A6C34878D82A}">
                    <a16:rowId xmlns:a16="http://schemas.microsoft.com/office/drawing/2014/main" val="3068775596"/>
                  </a:ext>
                </a:extLst>
              </a:tr>
            </a:tbl>
          </a:graphicData>
        </a:graphic>
      </p:graphicFrame>
      <p:sp>
        <p:nvSpPr>
          <p:cNvPr id="2" name="Title 1"/>
          <p:cNvSpPr>
            <a:spLocks noGrp="1"/>
          </p:cNvSpPr>
          <p:nvPr>
            <p:ph type="title"/>
          </p:nvPr>
        </p:nvSpPr>
        <p:spPr>
          <a:xfrm>
            <a:off x="-1" y="0"/>
            <a:ext cx="12192000" cy="1325563"/>
          </a:xfrm>
        </p:spPr>
        <p:txBody>
          <a:bodyPr/>
          <a:lstStyle/>
          <a:p>
            <a:r>
              <a:rPr lang="en-US" dirty="0"/>
              <a:t>Key points break…</a:t>
            </a:r>
          </a:p>
        </p:txBody>
      </p:sp>
    </p:spTree>
    <p:extLst>
      <p:ext uri="{BB962C8B-B14F-4D97-AF65-F5344CB8AC3E}">
        <p14:creationId xmlns:p14="http://schemas.microsoft.com/office/powerpoint/2010/main" val="1287798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F624-6C20-FE4D-BC2D-F7B2C4A82ECA}"/>
              </a:ext>
            </a:extLst>
          </p:cNvPr>
          <p:cNvSpPr>
            <a:spLocks noGrp="1"/>
          </p:cNvSpPr>
          <p:nvPr>
            <p:ph type="title"/>
          </p:nvPr>
        </p:nvSpPr>
        <p:spPr/>
        <p:txBody>
          <a:bodyPr/>
          <a:lstStyle/>
          <a:p>
            <a:r>
              <a:rPr lang="en-US" dirty="0"/>
              <a:t>Unfortunately…</a:t>
            </a:r>
          </a:p>
        </p:txBody>
      </p:sp>
      <p:sp>
        <p:nvSpPr>
          <p:cNvPr id="3" name="Content Placeholder 2">
            <a:extLst>
              <a:ext uri="{FF2B5EF4-FFF2-40B4-BE49-F238E27FC236}">
                <a16:creationId xmlns:a16="http://schemas.microsoft.com/office/drawing/2014/main" id="{33FDAF48-7FE8-8D43-98B1-69D39550852A}"/>
              </a:ext>
            </a:extLst>
          </p:cNvPr>
          <p:cNvSpPr>
            <a:spLocks noGrp="1"/>
          </p:cNvSpPr>
          <p:nvPr>
            <p:ph idx="1"/>
          </p:nvPr>
        </p:nvSpPr>
        <p:spPr/>
        <p:txBody>
          <a:bodyPr/>
          <a:lstStyle/>
          <a:p>
            <a:pPr marL="342891" indent="-342891">
              <a:buFont typeface="Wingdings" charset="2"/>
              <a:buChar char="§"/>
            </a:pPr>
            <a:r>
              <a:rPr lang="en-US" dirty="0"/>
              <a:t>The potential of EC has not been realized</a:t>
            </a:r>
          </a:p>
          <a:p>
            <a:pPr lvl="1" indent="-342891"/>
            <a:r>
              <a:rPr lang="en-US" dirty="0"/>
              <a:t>&gt; 15 studies have evaluated the effect of EC on the unintended pregnancy rate</a:t>
            </a:r>
          </a:p>
          <a:p>
            <a:pPr lvl="2" indent="-342891"/>
            <a:r>
              <a:rPr lang="en-US" dirty="0"/>
              <a:t>Only 1 study showed an effect</a:t>
            </a:r>
          </a:p>
          <a:p>
            <a:endParaRPr lang="en-US" dirty="0"/>
          </a:p>
        </p:txBody>
      </p:sp>
      <p:sp>
        <p:nvSpPr>
          <p:cNvPr id="4" name="Rectangle 3">
            <a:extLst>
              <a:ext uri="{FF2B5EF4-FFF2-40B4-BE49-F238E27FC236}">
                <a16:creationId xmlns:a16="http://schemas.microsoft.com/office/drawing/2014/main" id="{BAC89F39-1DDA-5B44-B591-B03EE6F0C9BF}"/>
              </a:ext>
            </a:extLst>
          </p:cNvPr>
          <p:cNvSpPr/>
          <p:nvPr/>
        </p:nvSpPr>
        <p:spPr>
          <a:xfrm>
            <a:off x="228601" y="6448425"/>
            <a:ext cx="1685077" cy="369332"/>
          </a:xfrm>
          <a:prstGeom prst="rect">
            <a:avLst/>
          </a:prstGeom>
        </p:spPr>
        <p:txBody>
          <a:bodyPr wrap="none">
            <a:spAutoFit/>
          </a:bodyPr>
          <a:lstStyle/>
          <a:p>
            <a:r>
              <a:rPr lang="en-US" dirty="0">
                <a:solidFill>
                  <a:schemeClr val="accent2"/>
                </a:solidFill>
              </a:rPr>
              <a:t>Shaaban 2013</a:t>
            </a:r>
          </a:p>
        </p:txBody>
      </p:sp>
    </p:spTree>
    <p:extLst>
      <p:ext uri="{BB962C8B-B14F-4D97-AF65-F5344CB8AC3E}">
        <p14:creationId xmlns:p14="http://schemas.microsoft.com/office/powerpoint/2010/main" val="1682920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49F9-1044-C442-A5A5-735DCF4EC38A}"/>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0D72D9BE-A6CD-DE49-8EE8-9509BDA38AFE}"/>
              </a:ext>
            </a:extLst>
          </p:cNvPr>
          <p:cNvSpPr>
            <a:spLocks noGrp="1"/>
          </p:cNvSpPr>
          <p:nvPr>
            <p:ph idx="1"/>
          </p:nvPr>
        </p:nvSpPr>
        <p:spPr/>
        <p:txBody>
          <a:bodyPr/>
          <a:lstStyle/>
          <a:p>
            <a:r>
              <a:rPr lang="en-US" dirty="0"/>
              <a:t>Individual factors</a:t>
            </a:r>
          </a:p>
          <a:p>
            <a:pPr lvl="1"/>
            <a:r>
              <a:rPr lang="en-US" dirty="0"/>
              <a:t>Knowledge and attitudes</a:t>
            </a:r>
          </a:p>
          <a:p>
            <a:pPr lvl="1"/>
            <a:r>
              <a:rPr lang="en-US" dirty="0"/>
              <a:t>Patients, physicians, pharmacists</a:t>
            </a:r>
          </a:p>
          <a:p>
            <a:r>
              <a:rPr lang="en-US" dirty="0"/>
              <a:t>System factors</a:t>
            </a:r>
          </a:p>
          <a:p>
            <a:pPr lvl="1"/>
            <a:r>
              <a:rPr lang="en-US" dirty="0"/>
              <a:t>Cost, prescription, clinic visit</a:t>
            </a:r>
          </a:p>
          <a:p>
            <a:r>
              <a:rPr lang="en-US" dirty="0"/>
              <a:t>Time</a:t>
            </a:r>
          </a:p>
          <a:p>
            <a:pPr lvl="1"/>
            <a:r>
              <a:rPr lang="en-US" dirty="0"/>
              <a:t>ASAP!</a:t>
            </a:r>
          </a:p>
          <a:p>
            <a:endParaRPr lang="en-US" dirty="0"/>
          </a:p>
        </p:txBody>
      </p:sp>
    </p:spTree>
    <p:extLst>
      <p:ext uri="{BB962C8B-B14F-4D97-AF65-F5344CB8AC3E}">
        <p14:creationId xmlns:p14="http://schemas.microsoft.com/office/powerpoint/2010/main" val="1148013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7"/>
            <a:ext cx="12192000" cy="1325563"/>
          </a:xfrm>
        </p:spPr>
        <p:txBody>
          <a:bodyPr/>
          <a:lstStyle/>
          <a:p>
            <a:r>
              <a:rPr lang="en-US" sz="4800" dirty="0"/>
              <a:t>EC Access Barriers – UPA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51275554"/>
              </p:ext>
            </p:extLst>
          </p:nvPr>
        </p:nvGraphicFramePr>
        <p:xfrm>
          <a:off x="838200" y="14478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53"/>
          <p:cNvSpPr txBox="1">
            <a:spLocks noChangeArrowheads="1"/>
          </p:cNvSpPr>
          <p:nvPr/>
        </p:nvSpPr>
        <p:spPr bwMode="auto">
          <a:xfrm>
            <a:off x="1574074" y="6047602"/>
            <a:ext cx="807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600"/>
              </a:spcBef>
              <a:buClr>
                <a:srgbClr val="5C5CAE"/>
              </a:buClr>
              <a:buFont typeface="Arial" charset="0"/>
              <a:buChar char="•"/>
              <a:defRPr sz="3200">
                <a:solidFill>
                  <a:srgbClr val="4D4D4D"/>
                </a:solidFill>
                <a:latin typeface="Arial" charset="0"/>
              </a:defRPr>
            </a:lvl1pPr>
            <a:lvl2pPr marL="742950" indent="-285750">
              <a:lnSpc>
                <a:spcPct val="90000"/>
              </a:lnSpc>
              <a:spcBef>
                <a:spcPts val="600"/>
              </a:spcBef>
              <a:buClr>
                <a:srgbClr val="5C5CAE"/>
              </a:buClr>
              <a:buFont typeface="Arial" charset="0"/>
              <a:buChar char="•"/>
              <a:defRPr sz="2800">
                <a:solidFill>
                  <a:srgbClr val="4D4D4D"/>
                </a:solidFill>
                <a:latin typeface="Arial" charset="0"/>
              </a:defRPr>
            </a:lvl2pPr>
            <a:lvl3pPr marL="1143000" indent="-228600">
              <a:lnSpc>
                <a:spcPct val="90000"/>
              </a:lnSpc>
              <a:spcBef>
                <a:spcPts val="600"/>
              </a:spcBef>
              <a:buClr>
                <a:srgbClr val="5C5CAE"/>
              </a:buClr>
              <a:buSzPct val="75000"/>
              <a:buFont typeface="Arial" charset="0"/>
              <a:buChar char="▪"/>
              <a:defRPr sz="2800">
                <a:solidFill>
                  <a:srgbClr val="4D4D4D"/>
                </a:solidFill>
                <a:latin typeface="Arial" charset="0"/>
              </a:defRPr>
            </a:lvl3pPr>
            <a:lvl4pPr marL="1600200" indent="-228600">
              <a:lnSpc>
                <a:spcPct val="90000"/>
              </a:lnSpc>
              <a:spcBef>
                <a:spcPts val="600"/>
              </a:spcBef>
              <a:buClr>
                <a:srgbClr val="5C5CAE"/>
              </a:buClr>
              <a:buFont typeface="Arial" charset="0"/>
              <a:buChar char="▫"/>
              <a:defRPr sz="2800">
                <a:solidFill>
                  <a:srgbClr val="4D4D4D"/>
                </a:solidFill>
                <a:latin typeface="Arial" charset="0"/>
              </a:defRPr>
            </a:lvl4pPr>
            <a:lvl5pPr marL="2057400" indent="-228600">
              <a:lnSpc>
                <a:spcPct val="90000"/>
              </a:lnSpc>
              <a:spcBef>
                <a:spcPts val="600"/>
              </a:spcBef>
              <a:buClr>
                <a:srgbClr val="5C5CAE"/>
              </a:buClr>
              <a:buFont typeface="Arial" charset="0"/>
              <a:buChar char="▫"/>
              <a:defRPr sz="2800">
                <a:solidFill>
                  <a:srgbClr val="4D4D4D"/>
                </a:solidFill>
                <a:latin typeface="Arial" charset="0"/>
              </a:defRPr>
            </a:lvl5pPr>
            <a:lvl6pPr marL="2514600" indent="-228600" eaLnBrk="0" fontAlgn="base" hangingPunct="0">
              <a:lnSpc>
                <a:spcPct val="90000"/>
              </a:lnSpc>
              <a:spcBef>
                <a:spcPts val="600"/>
              </a:spcBef>
              <a:spcAft>
                <a:spcPct val="0"/>
              </a:spcAft>
              <a:buClr>
                <a:srgbClr val="5C5CAE"/>
              </a:buClr>
              <a:buFont typeface="Arial" charset="0"/>
              <a:buChar char="▫"/>
              <a:defRPr sz="2800">
                <a:solidFill>
                  <a:srgbClr val="4D4D4D"/>
                </a:solidFill>
                <a:latin typeface="Arial" charset="0"/>
              </a:defRPr>
            </a:lvl6pPr>
            <a:lvl7pPr marL="2971800" indent="-228600" eaLnBrk="0" fontAlgn="base" hangingPunct="0">
              <a:lnSpc>
                <a:spcPct val="90000"/>
              </a:lnSpc>
              <a:spcBef>
                <a:spcPts val="600"/>
              </a:spcBef>
              <a:spcAft>
                <a:spcPct val="0"/>
              </a:spcAft>
              <a:buClr>
                <a:srgbClr val="5C5CAE"/>
              </a:buClr>
              <a:buFont typeface="Arial" charset="0"/>
              <a:buChar char="▫"/>
              <a:defRPr sz="2800">
                <a:solidFill>
                  <a:srgbClr val="4D4D4D"/>
                </a:solidFill>
                <a:latin typeface="Arial" charset="0"/>
              </a:defRPr>
            </a:lvl7pPr>
            <a:lvl8pPr marL="3429000" indent="-228600" eaLnBrk="0" fontAlgn="base" hangingPunct="0">
              <a:lnSpc>
                <a:spcPct val="90000"/>
              </a:lnSpc>
              <a:spcBef>
                <a:spcPts val="600"/>
              </a:spcBef>
              <a:spcAft>
                <a:spcPct val="0"/>
              </a:spcAft>
              <a:buClr>
                <a:srgbClr val="5C5CAE"/>
              </a:buClr>
              <a:buFont typeface="Arial" charset="0"/>
              <a:buChar char="▫"/>
              <a:defRPr sz="2800">
                <a:solidFill>
                  <a:srgbClr val="4D4D4D"/>
                </a:solidFill>
                <a:latin typeface="Arial" charset="0"/>
              </a:defRPr>
            </a:lvl8pPr>
            <a:lvl9pPr marL="3886200" indent="-228600" eaLnBrk="0" fontAlgn="base" hangingPunct="0">
              <a:lnSpc>
                <a:spcPct val="90000"/>
              </a:lnSpc>
              <a:spcBef>
                <a:spcPts val="600"/>
              </a:spcBef>
              <a:spcAft>
                <a:spcPct val="0"/>
              </a:spcAft>
              <a:buClr>
                <a:srgbClr val="5C5CAE"/>
              </a:buClr>
              <a:buFont typeface="Arial" charset="0"/>
              <a:buChar char="▫"/>
              <a:defRPr sz="2800">
                <a:solidFill>
                  <a:srgbClr val="4D4D4D"/>
                </a:solidFill>
                <a:latin typeface="Arial" charset="0"/>
              </a:defRPr>
            </a:lvl9pPr>
          </a:lstStyle>
          <a:p>
            <a:pPr fontAlgn="base">
              <a:lnSpc>
                <a:spcPct val="100000"/>
              </a:lnSpc>
              <a:spcBef>
                <a:spcPct val="0"/>
              </a:spcBef>
              <a:spcAft>
                <a:spcPct val="0"/>
              </a:spcAft>
              <a:buClrTx/>
              <a:buFontTx/>
              <a:buNone/>
            </a:pPr>
            <a:r>
              <a:rPr lang="nn-NO" altLang="en-US" sz="1200" dirty="0">
                <a:latin typeface="Verdana" panose="020B0604030504040204" pitchFamily="34" charset="0"/>
                <a:ea typeface="Verdana" panose="020B0604030504040204" pitchFamily="34" charset="0"/>
                <a:cs typeface="Verdana" panose="020B0604030504040204" pitchFamily="34" charset="0"/>
              </a:rPr>
              <a:t> </a:t>
            </a:r>
            <a:r>
              <a:rPr lang="nn-NO" altLang="en-US" sz="1200" b="1" i="1" dirty="0">
                <a:latin typeface="Verdana" panose="020B0604030504040204" pitchFamily="34" charset="0"/>
                <a:ea typeface="Verdana" panose="020B0604030504040204" pitchFamily="34" charset="0"/>
                <a:cs typeface="Verdana" panose="020B0604030504040204" pitchFamily="34" charset="0"/>
              </a:rPr>
              <a:t>References: </a:t>
            </a:r>
            <a:r>
              <a:rPr lang="nn-NO" altLang="en-US" sz="1200" dirty="0">
                <a:latin typeface="Verdana" panose="020B0604030504040204" pitchFamily="34" charset="0"/>
                <a:ea typeface="Verdana" panose="020B0604030504040204" pitchFamily="34" charset="0"/>
                <a:cs typeface="Verdana" panose="020B0604030504040204" pitchFamily="34" charset="0"/>
              </a:rPr>
              <a:t>Batur 2015; Shigesato 2017</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8305800" y="6203733"/>
            <a:ext cx="6705600" cy="738664"/>
          </a:xfrm>
          <a:prstGeom prst="rect">
            <a:avLst/>
          </a:prstGeom>
          <a:noFill/>
        </p:spPr>
        <p:txBody>
          <a:bodyPr wrap="square" rtlCol="0">
            <a:spAutoFit/>
          </a:bodyPr>
          <a:lstStyle/>
          <a:p>
            <a:r>
              <a:rPr lang="nn-NO" altLang="en-US" sz="1400" dirty="0">
                <a:latin typeface="Verdana" panose="020B0604030504040204" pitchFamily="34" charset="0"/>
                <a:ea typeface="Verdana" panose="020B0604030504040204" pitchFamily="34" charset="0"/>
                <a:cs typeface="Verdana" panose="020B0604030504040204" pitchFamily="34" charset="0"/>
              </a:rPr>
              <a:t>1. Batur et al. Contraception 2015</a:t>
            </a:r>
          </a:p>
          <a:p>
            <a:r>
              <a:rPr lang="nn-NO" altLang="en-US" sz="1400" dirty="0">
                <a:latin typeface="Verdana" panose="020B0604030504040204" pitchFamily="34" charset="0"/>
                <a:ea typeface="Verdana" panose="020B0604030504040204" pitchFamily="34" charset="0"/>
                <a:cs typeface="Verdana" panose="020B0604030504040204" pitchFamily="34" charset="0"/>
              </a:rPr>
              <a:t>2. Shigesato et al. Contraception 2017</a:t>
            </a:r>
            <a:endParaRPr lang="en-US" altLang="en-US" sz="1400" dirty="0">
              <a:latin typeface="Verdana" panose="020B0604030504040204" pitchFamily="34" charset="0"/>
              <a:ea typeface="Verdana" panose="020B0604030504040204" pitchFamily="34" charset="0"/>
              <a:cs typeface="Verdana" panose="020B0604030504040204" pitchFamily="34" charset="0"/>
            </a:endParaRPr>
          </a:p>
          <a:p>
            <a:endParaRPr lang="en-US" sz="1400" dirty="0"/>
          </a:p>
        </p:txBody>
      </p:sp>
    </p:spTree>
    <p:extLst>
      <p:ext uri="{BB962C8B-B14F-4D97-AF65-F5344CB8AC3E}">
        <p14:creationId xmlns:p14="http://schemas.microsoft.com/office/powerpoint/2010/main" val="2927469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BFB9-3148-2A4B-A46D-768B91419635}"/>
              </a:ext>
            </a:extLst>
          </p:cNvPr>
          <p:cNvSpPr>
            <a:spLocks noGrp="1"/>
          </p:cNvSpPr>
          <p:nvPr>
            <p:ph type="title"/>
          </p:nvPr>
        </p:nvSpPr>
        <p:spPr/>
        <p:txBody>
          <a:bodyPr/>
          <a:lstStyle/>
          <a:p>
            <a:r>
              <a:rPr lang="en-US" dirty="0"/>
              <a:t>ACOG recommendations</a:t>
            </a:r>
          </a:p>
        </p:txBody>
      </p:sp>
      <p:sp>
        <p:nvSpPr>
          <p:cNvPr id="3" name="Content Placeholder 2">
            <a:extLst>
              <a:ext uri="{FF2B5EF4-FFF2-40B4-BE49-F238E27FC236}">
                <a16:creationId xmlns:a16="http://schemas.microsoft.com/office/drawing/2014/main" id="{387B203F-4949-5F4C-A9C6-DAEC42652196}"/>
              </a:ext>
            </a:extLst>
          </p:cNvPr>
          <p:cNvSpPr>
            <a:spLocks noGrp="1"/>
          </p:cNvSpPr>
          <p:nvPr>
            <p:ph idx="1"/>
          </p:nvPr>
        </p:nvSpPr>
        <p:spPr/>
        <p:txBody>
          <a:bodyPr/>
          <a:lstStyle/>
          <a:p>
            <a:r>
              <a:rPr lang="en-US" altLang="en-US" sz="2800" dirty="0"/>
              <a:t>Women should be </a:t>
            </a:r>
            <a:r>
              <a:rPr lang="en-US" altLang="en-US" sz="2800" u="sng" dirty="0"/>
              <a:t>educated</a:t>
            </a:r>
            <a:r>
              <a:rPr lang="en-US" altLang="en-US" sz="2800" dirty="0"/>
              <a:t> about the availability of EC </a:t>
            </a:r>
            <a:r>
              <a:rPr lang="en-US" altLang="en-US" sz="2800" u="sng" dirty="0"/>
              <a:t>in advance of need</a:t>
            </a:r>
          </a:p>
          <a:p>
            <a:r>
              <a:rPr lang="en-US" altLang="en-US" sz="2800" dirty="0"/>
              <a:t>Write </a:t>
            </a:r>
            <a:r>
              <a:rPr lang="en-US" altLang="en-US" sz="2800" u="sng" dirty="0"/>
              <a:t>advance prescriptions</a:t>
            </a:r>
            <a:r>
              <a:rPr lang="en-US" altLang="en-US" sz="2800" dirty="0"/>
              <a:t> for EC, particularly for females younger than 17 years, to increase awareness and reduce barriers to immediate access.</a:t>
            </a:r>
          </a:p>
          <a:p>
            <a:r>
              <a:rPr lang="en-US" altLang="en-US" sz="2800" dirty="0"/>
              <a:t>Integrate counseling about EC into </a:t>
            </a:r>
            <a:r>
              <a:rPr lang="en-US" altLang="en-US" sz="2800" u="sng" dirty="0"/>
              <a:t>all clinical visits</a:t>
            </a:r>
            <a:r>
              <a:rPr lang="en-US" altLang="en-US" sz="2800" dirty="0"/>
              <a:t> of reproductive-aged women </a:t>
            </a:r>
          </a:p>
        </p:txBody>
      </p:sp>
      <p:sp>
        <p:nvSpPr>
          <p:cNvPr id="4" name="TextBox 3"/>
          <p:cNvSpPr txBox="1"/>
          <p:nvPr/>
        </p:nvSpPr>
        <p:spPr>
          <a:xfrm>
            <a:off x="228600" y="6019800"/>
            <a:ext cx="5638800" cy="369332"/>
          </a:xfrm>
          <a:prstGeom prst="rect">
            <a:avLst/>
          </a:prstGeom>
          <a:noFill/>
        </p:spPr>
        <p:txBody>
          <a:bodyPr wrap="square" rtlCol="0">
            <a:spAutoFit/>
          </a:bodyPr>
          <a:lstStyle/>
          <a:p>
            <a:r>
              <a:rPr lang="en-US" dirty="0"/>
              <a:t>ACOG PB 152 and CO 172</a:t>
            </a:r>
          </a:p>
        </p:txBody>
      </p:sp>
    </p:spTree>
    <p:extLst>
      <p:ext uri="{BB962C8B-B14F-4D97-AF65-F5344CB8AC3E}">
        <p14:creationId xmlns:p14="http://schemas.microsoft.com/office/powerpoint/2010/main" val="3725610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949D-77DC-D144-87C8-DA08EE1D2910}"/>
              </a:ext>
            </a:extLst>
          </p:cNvPr>
          <p:cNvSpPr>
            <a:spLocks noGrp="1"/>
          </p:cNvSpPr>
          <p:nvPr>
            <p:ph type="title"/>
          </p:nvPr>
        </p:nvSpPr>
        <p:spPr/>
        <p:txBody>
          <a:bodyPr/>
          <a:lstStyle/>
          <a:p>
            <a:r>
              <a:rPr lang="en-US" dirty="0"/>
              <a:t>A new way to think about EC</a:t>
            </a:r>
          </a:p>
        </p:txBody>
      </p:sp>
      <p:sp>
        <p:nvSpPr>
          <p:cNvPr id="3" name="Content Placeholder 2">
            <a:extLst>
              <a:ext uri="{FF2B5EF4-FFF2-40B4-BE49-F238E27FC236}">
                <a16:creationId xmlns:a16="http://schemas.microsoft.com/office/drawing/2014/main" id="{EBCFF975-F0B6-DA40-BA94-12ADC88AE644}"/>
              </a:ext>
            </a:extLst>
          </p:cNvPr>
          <p:cNvSpPr>
            <a:spLocks noGrp="1"/>
          </p:cNvSpPr>
          <p:nvPr>
            <p:ph idx="1"/>
          </p:nvPr>
        </p:nvSpPr>
        <p:spPr/>
        <p:txBody>
          <a:bodyPr/>
          <a:lstStyle/>
          <a:p>
            <a:pPr>
              <a:defRPr/>
            </a:pPr>
            <a:r>
              <a:rPr lang="en-US" dirty="0"/>
              <a:t>Expands reproductive options</a:t>
            </a:r>
          </a:p>
          <a:p>
            <a:pPr lvl="1">
              <a:defRPr/>
            </a:pPr>
            <a:r>
              <a:rPr lang="en-US" sz="3200" dirty="0"/>
              <a:t>Recognizes that methods can fail</a:t>
            </a:r>
          </a:p>
          <a:p>
            <a:pPr lvl="1">
              <a:defRPr/>
            </a:pPr>
            <a:r>
              <a:rPr lang="en-US" sz="3200" dirty="0"/>
              <a:t>Recognizes that not all sex is wanted</a:t>
            </a:r>
          </a:p>
          <a:p>
            <a:pPr lvl="1">
              <a:defRPr/>
            </a:pPr>
            <a:r>
              <a:rPr lang="en-US" sz="3200" dirty="0"/>
              <a:t>May be optimal BC for infrequent sex</a:t>
            </a:r>
          </a:p>
          <a:p>
            <a:pPr marL="457200" lvl="1" indent="0">
              <a:buFontTx/>
              <a:buNone/>
              <a:defRPr/>
            </a:pPr>
            <a:endParaRPr lang="en-US" dirty="0"/>
          </a:p>
          <a:p>
            <a:pPr>
              <a:defRPr/>
            </a:pPr>
            <a:r>
              <a:rPr lang="en-US" dirty="0"/>
              <a:t>Advance prescription = Birth control Band-Aid</a:t>
            </a:r>
          </a:p>
        </p:txBody>
      </p:sp>
    </p:spTree>
    <p:extLst>
      <p:ext uri="{BB962C8B-B14F-4D97-AF65-F5344CB8AC3E}">
        <p14:creationId xmlns:p14="http://schemas.microsoft.com/office/powerpoint/2010/main" val="2433158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11085097" cy="2387600"/>
          </a:xfrm>
        </p:spPr>
        <p:txBody>
          <a:bodyPr/>
          <a:lstStyle/>
          <a:p>
            <a:r>
              <a:rPr lang="en-US" sz="4000" dirty="0"/>
              <a:t>Missed opportunities:  </a:t>
            </a:r>
            <a:br>
              <a:rPr lang="en-US" sz="4000" dirty="0"/>
            </a:br>
            <a:r>
              <a:rPr lang="en-US" sz="4800" dirty="0"/>
              <a:t>Emergency Contraception</a:t>
            </a:r>
          </a:p>
        </p:txBody>
      </p:sp>
      <p:sp>
        <p:nvSpPr>
          <p:cNvPr id="3" name="Subtitle 2"/>
          <p:cNvSpPr>
            <a:spLocks noGrp="1"/>
          </p:cNvSpPr>
          <p:nvPr>
            <p:ph type="subTitle" idx="1"/>
          </p:nvPr>
        </p:nvSpPr>
        <p:spPr>
          <a:xfrm>
            <a:off x="381000" y="2971799"/>
            <a:ext cx="11049000" cy="2761561"/>
          </a:xfrm>
        </p:spPr>
        <p:txBody>
          <a:bodyPr>
            <a:noAutofit/>
          </a:bodyPr>
          <a:lstStyle/>
          <a:p>
            <a:pPr>
              <a:spcBef>
                <a:spcPts val="0"/>
              </a:spcBef>
            </a:pPr>
            <a:r>
              <a:rPr lang="en-US" sz="2800" dirty="0"/>
              <a:t>Pelin Batur MD, FACP, NCMP</a:t>
            </a:r>
          </a:p>
          <a:p>
            <a:pPr>
              <a:spcBef>
                <a:spcPts val="0"/>
              </a:spcBef>
            </a:pPr>
            <a:r>
              <a:rPr lang="en-US" sz="2400" dirty="0"/>
              <a:t>Professor of Ob/</a:t>
            </a:r>
            <a:r>
              <a:rPr lang="en-US" sz="2400" dirty="0" err="1"/>
              <a:t>Gyn</a:t>
            </a:r>
            <a:r>
              <a:rPr lang="en-US" sz="2400" dirty="0"/>
              <a:t> &amp; Reproductive Biology</a:t>
            </a:r>
          </a:p>
          <a:p>
            <a:pPr>
              <a:spcBef>
                <a:spcPts val="0"/>
              </a:spcBef>
            </a:pPr>
            <a:r>
              <a:rPr lang="en-US" sz="2400" dirty="0"/>
              <a:t>Deputy Editor, CCJM </a:t>
            </a:r>
          </a:p>
          <a:p>
            <a:pPr>
              <a:spcBef>
                <a:spcPts val="0"/>
              </a:spcBef>
            </a:pPr>
            <a:endParaRPr lang="en-US" sz="2800" dirty="0"/>
          </a:p>
          <a:p>
            <a:pPr>
              <a:spcBef>
                <a:spcPts val="0"/>
              </a:spcBef>
            </a:pPr>
            <a:r>
              <a:rPr lang="en-US" sz="2800" dirty="0"/>
              <a:t>Ashley Brant, DO, MPH</a:t>
            </a:r>
          </a:p>
          <a:p>
            <a:pPr>
              <a:spcBef>
                <a:spcPts val="0"/>
              </a:spcBef>
            </a:pPr>
            <a:r>
              <a:rPr lang="en-US" sz="2400" dirty="0"/>
              <a:t>Assistant Professor of Ob/</a:t>
            </a:r>
            <a:r>
              <a:rPr lang="en-US" sz="2400" dirty="0" err="1"/>
              <a:t>Gyn</a:t>
            </a:r>
            <a:r>
              <a:rPr lang="en-US" sz="2400" dirty="0"/>
              <a:t> &amp; Reproductive Biology</a:t>
            </a:r>
          </a:p>
          <a:p>
            <a:pPr>
              <a:spcBef>
                <a:spcPts val="0"/>
              </a:spcBef>
            </a:pPr>
            <a:r>
              <a:rPr lang="en-US" sz="2400" dirty="0"/>
              <a:t>Director of Complex Family Planning</a:t>
            </a:r>
          </a:p>
          <a:p>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715000"/>
            <a:ext cx="4928626" cy="758954"/>
          </a:xfrm>
          <a:prstGeom prst="rect">
            <a:avLst/>
          </a:prstGeom>
        </p:spPr>
      </p:pic>
    </p:spTree>
    <p:extLst>
      <p:ext uri="{BB962C8B-B14F-4D97-AF65-F5344CB8AC3E}">
        <p14:creationId xmlns:p14="http://schemas.microsoft.com/office/powerpoint/2010/main" val="2800775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9364-E9CA-B946-8A9C-E16F1F2335F8}"/>
              </a:ext>
            </a:extLst>
          </p:cNvPr>
          <p:cNvSpPr>
            <a:spLocks noGrp="1"/>
          </p:cNvSpPr>
          <p:nvPr>
            <p:ph type="title"/>
          </p:nvPr>
        </p:nvSpPr>
        <p:spPr/>
        <p:txBody>
          <a:bodyPr/>
          <a:lstStyle/>
          <a:p>
            <a:r>
              <a:rPr lang="en-US" dirty="0"/>
              <a:t>Patient Knowledge of EC</a:t>
            </a:r>
          </a:p>
        </p:txBody>
      </p:sp>
      <p:sp>
        <p:nvSpPr>
          <p:cNvPr id="3" name="Content Placeholder 2">
            <a:extLst>
              <a:ext uri="{FF2B5EF4-FFF2-40B4-BE49-F238E27FC236}">
                <a16:creationId xmlns:a16="http://schemas.microsoft.com/office/drawing/2014/main" id="{D3928A1C-48AB-C840-A4CC-A9CAE6750832}"/>
              </a:ext>
            </a:extLst>
          </p:cNvPr>
          <p:cNvSpPr>
            <a:spLocks noGrp="1"/>
          </p:cNvSpPr>
          <p:nvPr>
            <p:ph idx="1"/>
          </p:nvPr>
        </p:nvSpPr>
        <p:spPr>
          <a:xfrm>
            <a:off x="838200" y="1825625"/>
            <a:ext cx="10744200" cy="4351338"/>
          </a:xfrm>
        </p:spPr>
        <p:txBody>
          <a:bodyPr/>
          <a:lstStyle/>
          <a:p>
            <a:r>
              <a:rPr lang="en-US" dirty="0"/>
              <a:t>Most common source of knowledge is peers</a:t>
            </a:r>
          </a:p>
          <a:p>
            <a:r>
              <a:rPr lang="en-US" dirty="0"/>
              <a:t>Highly credible source  </a:t>
            </a:r>
            <a:r>
              <a:rPr lang="en-US" dirty="0">
                <a:sym typeface="Wingdings" pitchFamily="2" charset="2"/>
              </a:rPr>
              <a:t> </a:t>
            </a:r>
            <a:br>
              <a:rPr lang="en-US" dirty="0">
                <a:sym typeface="Wingdings" pitchFamily="2" charset="2"/>
              </a:rPr>
            </a:br>
            <a:r>
              <a:rPr lang="en-US" dirty="0">
                <a:sym typeface="Wingdings" pitchFamily="2" charset="2"/>
              </a:rPr>
              <a:t>		increased intention to use EC</a:t>
            </a:r>
            <a:endParaRPr lang="en-US" dirty="0"/>
          </a:p>
        </p:txBody>
      </p:sp>
      <p:sp>
        <p:nvSpPr>
          <p:cNvPr id="4" name="TextBox 3">
            <a:extLst>
              <a:ext uri="{FF2B5EF4-FFF2-40B4-BE49-F238E27FC236}">
                <a16:creationId xmlns:a16="http://schemas.microsoft.com/office/drawing/2014/main" id="{1D389F73-4E80-4346-B8C9-AF5CEE81B3A8}"/>
              </a:ext>
            </a:extLst>
          </p:cNvPr>
          <p:cNvSpPr txBox="1"/>
          <p:nvPr/>
        </p:nvSpPr>
        <p:spPr>
          <a:xfrm>
            <a:off x="228600" y="6448425"/>
            <a:ext cx="2343334" cy="369332"/>
          </a:xfrm>
          <a:prstGeom prst="rect">
            <a:avLst/>
          </a:prstGeom>
          <a:noFill/>
        </p:spPr>
        <p:txBody>
          <a:bodyPr wrap="none" rtlCol="0">
            <a:spAutoFit/>
          </a:bodyPr>
          <a:lstStyle/>
          <a:p>
            <a:r>
              <a:rPr lang="en-US" dirty="0">
                <a:solidFill>
                  <a:schemeClr val="accent2"/>
                </a:solidFill>
              </a:rPr>
              <a:t>Garrett Wagner 2018</a:t>
            </a:r>
          </a:p>
        </p:txBody>
      </p:sp>
    </p:spTree>
    <p:extLst>
      <p:ext uri="{BB962C8B-B14F-4D97-AF65-F5344CB8AC3E}">
        <p14:creationId xmlns:p14="http://schemas.microsoft.com/office/powerpoint/2010/main" val="3544820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551EB-BCD4-8941-B540-8AC319E605D7}"/>
              </a:ext>
            </a:extLst>
          </p:cNvPr>
          <p:cNvSpPr>
            <a:spLocks noGrp="1"/>
          </p:cNvSpPr>
          <p:nvPr>
            <p:ph type="title"/>
          </p:nvPr>
        </p:nvSpPr>
        <p:spPr/>
        <p:txBody>
          <a:bodyPr/>
          <a:lstStyle/>
          <a:p>
            <a:r>
              <a:rPr lang="en-US" dirty="0"/>
              <a:t>Room for Improvement</a:t>
            </a:r>
          </a:p>
        </p:txBody>
      </p:sp>
      <p:sp>
        <p:nvSpPr>
          <p:cNvPr id="3" name="Content Placeholder 2">
            <a:extLst>
              <a:ext uri="{FF2B5EF4-FFF2-40B4-BE49-F238E27FC236}">
                <a16:creationId xmlns:a16="http://schemas.microsoft.com/office/drawing/2014/main" id="{2C69649B-838B-9845-AE4C-73BDD1BBC741}"/>
              </a:ext>
            </a:extLst>
          </p:cNvPr>
          <p:cNvSpPr>
            <a:spLocks noGrp="1"/>
          </p:cNvSpPr>
          <p:nvPr>
            <p:ph idx="1"/>
          </p:nvPr>
        </p:nvSpPr>
        <p:spPr/>
        <p:txBody>
          <a:bodyPr/>
          <a:lstStyle/>
          <a:p>
            <a:r>
              <a:rPr lang="en-US" dirty="0"/>
              <a:t>Counseling on EC is the strongest predictor of use</a:t>
            </a:r>
          </a:p>
          <a:p>
            <a:pPr lvl="1"/>
            <a:r>
              <a:rPr lang="en-US" dirty="0"/>
              <a:t>Only 3% of women report being counseled about EC in the last year</a:t>
            </a:r>
          </a:p>
          <a:p>
            <a:r>
              <a:rPr lang="en-US" dirty="0"/>
              <a:t>From 2002-2016, ever-use increased from 4% to 28%</a:t>
            </a:r>
          </a:p>
          <a:p>
            <a:pPr lvl="1"/>
            <a:endParaRPr lang="en-US" dirty="0"/>
          </a:p>
          <a:p>
            <a:endParaRPr lang="en-US" dirty="0"/>
          </a:p>
        </p:txBody>
      </p:sp>
      <p:sp>
        <p:nvSpPr>
          <p:cNvPr id="4" name="Rectangle 3">
            <a:extLst>
              <a:ext uri="{FF2B5EF4-FFF2-40B4-BE49-F238E27FC236}">
                <a16:creationId xmlns:a16="http://schemas.microsoft.com/office/drawing/2014/main" id="{B9793DF7-498A-064A-8384-44959B2C9CD8}"/>
              </a:ext>
            </a:extLst>
          </p:cNvPr>
          <p:cNvSpPr/>
          <p:nvPr/>
        </p:nvSpPr>
        <p:spPr>
          <a:xfrm>
            <a:off x="228601" y="6448425"/>
            <a:ext cx="4314001" cy="369332"/>
          </a:xfrm>
          <a:prstGeom prst="rect">
            <a:avLst/>
          </a:prstGeom>
        </p:spPr>
        <p:txBody>
          <a:bodyPr wrap="none">
            <a:spAutoFit/>
          </a:bodyPr>
          <a:lstStyle/>
          <a:p>
            <a:r>
              <a:rPr lang="en-US" dirty="0">
                <a:solidFill>
                  <a:schemeClr val="accent2"/>
                </a:solidFill>
              </a:rPr>
              <a:t>Mosher 2010, Daniels 2013, Heller 2019</a:t>
            </a:r>
          </a:p>
        </p:txBody>
      </p:sp>
    </p:spTree>
    <p:extLst>
      <p:ext uri="{BB962C8B-B14F-4D97-AF65-F5344CB8AC3E}">
        <p14:creationId xmlns:p14="http://schemas.microsoft.com/office/powerpoint/2010/main" val="184289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2B47-7CC4-4A43-AD7D-EC48F522EBB5}"/>
              </a:ext>
            </a:extLst>
          </p:cNvPr>
          <p:cNvSpPr>
            <a:spLocks noGrp="1"/>
          </p:cNvSpPr>
          <p:nvPr>
            <p:ph type="title"/>
          </p:nvPr>
        </p:nvSpPr>
        <p:spPr/>
        <p:txBody>
          <a:bodyPr/>
          <a:lstStyle/>
          <a:p>
            <a:r>
              <a:rPr lang="en-US" dirty="0"/>
              <a:t>Common Misconception</a:t>
            </a:r>
          </a:p>
        </p:txBody>
      </p:sp>
      <p:sp>
        <p:nvSpPr>
          <p:cNvPr id="3" name="Content Placeholder 2">
            <a:extLst>
              <a:ext uri="{FF2B5EF4-FFF2-40B4-BE49-F238E27FC236}">
                <a16:creationId xmlns:a16="http://schemas.microsoft.com/office/drawing/2014/main" id="{C4E5AFD7-1C4C-AD44-93FA-E71D349F522E}"/>
              </a:ext>
            </a:extLst>
          </p:cNvPr>
          <p:cNvSpPr>
            <a:spLocks noGrp="1"/>
          </p:cNvSpPr>
          <p:nvPr>
            <p:ph idx="1"/>
          </p:nvPr>
        </p:nvSpPr>
        <p:spPr/>
        <p:txBody>
          <a:bodyPr/>
          <a:lstStyle/>
          <a:p>
            <a:pPr marL="0" indent="0" algn="ctr">
              <a:buNone/>
            </a:pPr>
            <a:r>
              <a:rPr lang="en-US" dirty="0"/>
              <a:t>EC access and use is associated with increased sexual risk-taking.</a:t>
            </a:r>
          </a:p>
          <a:p>
            <a:pPr marL="0" indent="0" algn="ctr">
              <a:buNone/>
            </a:pPr>
            <a:endParaRPr lang="en-US" dirty="0"/>
          </a:p>
          <a:p>
            <a:pPr marL="0" indent="0" algn="ctr">
              <a:buNone/>
            </a:pPr>
            <a:r>
              <a:rPr lang="en-US" sz="6000" dirty="0">
                <a:solidFill>
                  <a:srgbClr val="FF0000"/>
                </a:solidFill>
              </a:rPr>
              <a:t>FALSE</a:t>
            </a:r>
          </a:p>
        </p:txBody>
      </p:sp>
      <p:sp>
        <p:nvSpPr>
          <p:cNvPr id="4" name="TextBox 3"/>
          <p:cNvSpPr txBox="1"/>
          <p:nvPr/>
        </p:nvSpPr>
        <p:spPr>
          <a:xfrm>
            <a:off x="228600" y="5830991"/>
            <a:ext cx="8077200" cy="584775"/>
          </a:xfrm>
          <a:prstGeom prst="rect">
            <a:avLst/>
          </a:prstGeom>
          <a:noFill/>
        </p:spPr>
        <p:txBody>
          <a:bodyPr wrap="square" rtlCol="0">
            <a:spAutoFit/>
          </a:bodyPr>
          <a:lstStyle/>
          <a:p>
            <a:r>
              <a:rPr lang="en-US" sz="1600" dirty="0">
                <a:solidFill>
                  <a:schemeClr val="accent2"/>
                </a:solidFill>
              </a:rPr>
              <a:t>Am J Public Health. 2009 Mar;99(3):441-2.</a:t>
            </a:r>
          </a:p>
          <a:p>
            <a:r>
              <a:rPr lang="en-US" sz="1600" dirty="0">
                <a:solidFill>
                  <a:schemeClr val="accent2"/>
                </a:solidFill>
              </a:rPr>
              <a:t>JAMA. 2005 Jan 5;293(1):54-62. </a:t>
            </a:r>
          </a:p>
        </p:txBody>
      </p:sp>
    </p:spTree>
    <p:extLst>
      <p:ext uri="{BB962C8B-B14F-4D97-AF65-F5344CB8AC3E}">
        <p14:creationId xmlns:p14="http://schemas.microsoft.com/office/powerpoint/2010/main" val="2126424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A57EAF-D0F6-A94B-B1E3-F2EDB49FB548}"/>
              </a:ext>
            </a:extLst>
          </p:cNvPr>
          <p:cNvSpPr>
            <a:spLocks noGrp="1"/>
          </p:cNvSpPr>
          <p:nvPr>
            <p:ph type="ctrTitle"/>
          </p:nvPr>
        </p:nvSpPr>
        <p:spPr>
          <a:xfrm>
            <a:off x="1114925" y="2819400"/>
            <a:ext cx="6809875" cy="2387600"/>
          </a:xfrm>
        </p:spPr>
        <p:txBody>
          <a:bodyPr/>
          <a:lstStyle/>
          <a:p>
            <a:r>
              <a:rPr lang="en-US" dirty="0"/>
              <a:t>Systems Barriers</a:t>
            </a:r>
          </a:p>
        </p:txBody>
      </p:sp>
    </p:spTree>
    <p:extLst>
      <p:ext uri="{BB962C8B-B14F-4D97-AF65-F5344CB8AC3E}">
        <p14:creationId xmlns:p14="http://schemas.microsoft.com/office/powerpoint/2010/main" val="3629068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4350-C447-C745-9FBC-082B96179331}"/>
              </a:ext>
            </a:extLst>
          </p:cNvPr>
          <p:cNvSpPr>
            <a:spLocks noGrp="1"/>
          </p:cNvSpPr>
          <p:nvPr>
            <p:ph type="title"/>
          </p:nvPr>
        </p:nvSpPr>
        <p:spPr/>
        <p:txBody>
          <a:bodyPr/>
          <a:lstStyle/>
          <a:p>
            <a:r>
              <a:rPr lang="en-US" dirty="0"/>
              <a:t>Pharmacy Availability</a:t>
            </a:r>
          </a:p>
        </p:txBody>
      </p:sp>
      <p:sp>
        <p:nvSpPr>
          <p:cNvPr id="3" name="Content Placeholder 2">
            <a:extLst>
              <a:ext uri="{FF2B5EF4-FFF2-40B4-BE49-F238E27FC236}">
                <a16:creationId xmlns:a16="http://schemas.microsoft.com/office/drawing/2014/main" id="{7827267B-2B96-6D45-ABED-70AE81CACE14}"/>
              </a:ext>
            </a:extLst>
          </p:cNvPr>
          <p:cNvSpPr>
            <a:spLocks noGrp="1"/>
          </p:cNvSpPr>
          <p:nvPr>
            <p:ph idx="1"/>
          </p:nvPr>
        </p:nvSpPr>
        <p:spPr/>
        <p:txBody>
          <a:bodyPr/>
          <a:lstStyle/>
          <a:p>
            <a:r>
              <a:rPr lang="en-US" dirty="0"/>
              <a:t>Pharmacy availability remains a barrier</a:t>
            </a:r>
          </a:p>
          <a:p>
            <a:pPr lvl="1"/>
            <a:r>
              <a:rPr lang="en-US" dirty="0"/>
              <a:t>UPA available in ~10% of pharmacies</a:t>
            </a:r>
          </a:p>
          <a:p>
            <a:pPr lvl="1"/>
            <a:r>
              <a:rPr lang="en-US" dirty="0"/>
              <a:t>LNG available in 80-90% of pharmacies</a:t>
            </a:r>
          </a:p>
          <a:p>
            <a:pPr lvl="1"/>
            <a:endParaRPr lang="en-US" dirty="0"/>
          </a:p>
          <a:p>
            <a:r>
              <a:rPr lang="en-US" dirty="0"/>
              <a:t>Know what your pharmacy stocks</a:t>
            </a:r>
          </a:p>
          <a:p>
            <a:r>
              <a:rPr lang="en-US" dirty="0"/>
              <a:t>Request pharmacy next-day delivery</a:t>
            </a:r>
          </a:p>
          <a:p>
            <a:r>
              <a:rPr lang="en-US" dirty="0"/>
              <a:t>Online birth control services</a:t>
            </a:r>
          </a:p>
        </p:txBody>
      </p:sp>
      <p:sp>
        <p:nvSpPr>
          <p:cNvPr id="4" name="TextBox 3"/>
          <p:cNvSpPr txBox="1"/>
          <p:nvPr/>
        </p:nvSpPr>
        <p:spPr>
          <a:xfrm>
            <a:off x="228600" y="6367046"/>
            <a:ext cx="8077200" cy="338554"/>
          </a:xfrm>
          <a:prstGeom prst="rect">
            <a:avLst/>
          </a:prstGeom>
          <a:noFill/>
        </p:spPr>
        <p:txBody>
          <a:bodyPr wrap="square" rtlCol="0">
            <a:spAutoFit/>
          </a:bodyPr>
          <a:lstStyle/>
          <a:p>
            <a:r>
              <a:rPr lang="en-US" sz="1600" dirty="0" err="1">
                <a:solidFill>
                  <a:schemeClr val="accent2"/>
                </a:solidFill>
              </a:rPr>
              <a:t>Shigesto</a:t>
            </a:r>
            <a:r>
              <a:rPr lang="en-US" sz="1600" dirty="0">
                <a:solidFill>
                  <a:schemeClr val="accent2"/>
                </a:solidFill>
              </a:rPr>
              <a:t> 2017. Brant 2014.</a:t>
            </a:r>
          </a:p>
        </p:txBody>
      </p:sp>
    </p:spTree>
    <p:extLst>
      <p:ext uri="{BB962C8B-B14F-4D97-AF65-F5344CB8AC3E}">
        <p14:creationId xmlns:p14="http://schemas.microsoft.com/office/powerpoint/2010/main" val="1630677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C1C6-E3DF-5E4F-8A27-2FA6072E0014}"/>
              </a:ext>
            </a:extLst>
          </p:cNvPr>
          <p:cNvSpPr>
            <a:spLocks noGrp="1"/>
          </p:cNvSpPr>
          <p:nvPr>
            <p:ph type="title"/>
          </p:nvPr>
        </p:nvSpPr>
        <p:spPr/>
        <p:txBody>
          <a:bodyPr/>
          <a:lstStyle/>
          <a:p>
            <a:r>
              <a:rPr lang="en-US" dirty="0"/>
              <a:t>Access to IUDs</a:t>
            </a:r>
          </a:p>
        </p:txBody>
      </p:sp>
      <p:sp>
        <p:nvSpPr>
          <p:cNvPr id="3" name="Content Placeholder 2">
            <a:extLst>
              <a:ext uri="{FF2B5EF4-FFF2-40B4-BE49-F238E27FC236}">
                <a16:creationId xmlns:a16="http://schemas.microsoft.com/office/drawing/2014/main" id="{09977840-4AFB-AC4C-8E6E-FEF0033654E6}"/>
              </a:ext>
            </a:extLst>
          </p:cNvPr>
          <p:cNvSpPr>
            <a:spLocks noGrp="1"/>
          </p:cNvSpPr>
          <p:nvPr>
            <p:ph idx="1"/>
          </p:nvPr>
        </p:nvSpPr>
        <p:spPr/>
        <p:txBody>
          <a:bodyPr/>
          <a:lstStyle/>
          <a:p>
            <a:r>
              <a:rPr lang="en-US" dirty="0"/>
              <a:t>Health system barriers</a:t>
            </a:r>
          </a:p>
          <a:p>
            <a:pPr lvl="1"/>
            <a:r>
              <a:rPr lang="en-US" dirty="0"/>
              <a:t>Phone triage</a:t>
            </a:r>
          </a:p>
          <a:p>
            <a:pPr lvl="1"/>
            <a:r>
              <a:rPr lang="en-US" dirty="0"/>
              <a:t>Nursing </a:t>
            </a:r>
          </a:p>
          <a:p>
            <a:pPr lvl="1"/>
            <a:r>
              <a:rPr lang="en-US" dirty="0"/>
              <a:t>Schedulers</a:t>
            </a:r>
          </a:p>
          <a:p>
            <a:pPr lvl="1"/>
            <a:r>
              <a:rPr lang="en-US" dirty="0"/>
              <a:t>Billing</a:t>
            </a:r>
          </a:p>
        </p:txBody>
      </p:sp>
    </p:spTree>
    <p:extLst>
      <p:ext uri="{BB962C8B-B14F-4D97-AF65-F5344CB8AC3E}">
        <p14:creationId xmlns:p14="http://schemas.microsoft.com/office/powerpoint/2010/main" val="71282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a:xfrm>
            <a:off x="838200" y="1825625"/>
            <a:ext cx="7848600" cy="4351338"/>
          </a:xfrm>
        </p:spPr>
        <p:txBody>
          <a:bodyPr/>
          <a:lstStyle/>
          <a:p>
            <a:r>
              <a:rPr lang="en-US" sz="3600" dirty="0"/>
              <a:t>Partners in Contraceptive Choice and Knowledge</a:t>
            </a:r>
          </a:p>
          <a:p>
            <a:pPr lvl="1"/>
            <a:r>
              <a:rPr lang="en-US" sz="3200" dirty="0">
                <a:hlinkClick r:id="rId3"/>
              </a:rPr>
              <a:t>www.picck.org</a:t>
            </a:r>
            <a:endParaRPr lang="en-US" sz="3200" dirty="0"/>
          </a:p>
          <a:p>
            <a:r>
              <a:rPr lang="en-US" sz="3600" dirty="0"/>
              <a:t>American Society of Emergency Contraception</a:t>
            </a:r>
          </a:p>
          <a:p>
            <a:pPr lvl="1"/>
            <a:r>
              <a:rPr lang="en-US" sz="3200" dirty="0">
                <a:hlinkClick r:id="rId4"/>
              </a:rPr>
              <a:t>www.americansocietyforec.org</a:t>
            </a:r>
            <a:r>
              <a:rPr lang="en-US" sz="3200" dirty="0"/>
              <a:t> </a:t>
            </a:r>
          </a:p>
          <a:p>
            <a:r>
              <a:rPr lang="en-US" sz="3600" dirty="0">
                <a:hlinkClick r:id="rId5"/>
              </a:rPr>
              <a:t>www.bedsider.org</a:t>
            </a:r>
            <a:r>
              <a:rPr lang="en-US" sz="3600" dirty="0"/>
              <a:t> and </a:t>
            </a:r>
            <a:r>
              <a:rPr lang="en-US" sz="3600" dirty="0">
                <a:hlinkClick r:id="rId6"/>
              </a:rPr>
              <a:t>www.providers.bedside.org</a:t>
            </a:r>
            <a:r>
              <a:rPr lang="en-US" sz="3600" dirty="0"/>
              <a:t> </a:t>
            </a:r>
          </a:p>
          <a:p>
            <a:endParaRPr lang="en-US" sz="3600" dirty="0"/>
          </a:p>
        </p:txBody>
      </p:sp>
      <p:pic>
        <p:nvPicPr>
          <p:cNvPr id="4" name="Picture 3"/>
          <p:cNvPicPr>
            <a:picLocks noChangeAspect="1"/>
          </p:cNvPicPr>
          <p:nvPr/>
        </p:nvPicPr>
        <p:blipFill rotWithShape="1">
          <a:blip r:embed="rId7"/>
          <a:srcRect l="41172" t="14444" r="44063" b="77431"/>
          <a:stretch/>
        </p:blipFill>
        <p:spPr>
          <a:xfrm>
            <a:off x="8229600" y="3505994"/>
            <a:ext cx="3200400" cy="990600"/>
          </a:xfrm>
          <a:prstGeom prst="rect">
            <a:avLst/>
          </a:prstGeom>
        </p:spPr>
      </p:pic>
      <p:pic>
        <p:nvPicPr>
          <p:cNvPr id="5" name="Picture 4"/>
          <p:cNvPicPr>
            <a:picLocks noChangeAspect="1"/>
          </p:cNvPicPr>
          <p:nvPr/>
        </p:nvPicPr>
        <p:blipFill rotWithShape="1">
          <a:blip r:embed="rId8"/>
          <a:srcRect l="1863" t="10988" r="79504" b="75825"/>
          <a:stretch/>
        </p:blipFill>
        <p:spPr>
          <a:xfrm>
            <a:off x="8686800" y="1889023"/>
            <a:ext cx="2286000" cy="914400"/>
          </a:xfrm>
          <a:prstGeom prst="rect">
            <a:avLst/>
          </a:prstGeom>
        </p:spPr>
      </p:pic>
      <p:pic>
        <p:nvPicPr>
          <p:cNvPr id="6" name="Picture 5"/>
          <p:cNvPicPr>
            <a:picLocks noChangeAspect="1"/>
          </p:cNvPicPr>
          <p:nvPr/>
        </p:nvPicPr>
        <p:blipFill rotWithShape="1">
          <a:blip r:embed="rId9"/>
          <a:srcRect l="35000" t="17778" r="36250" b="67778"/>
          <a:stretch/>
        </p:blipFill>
        <p:spPr>
          <a:xfrm>
            <a:off x="8077200" y="5042349"/>
            <a:ext cx="3505200" cy="990600"/>
          </a:xfrm>
          <a:prstGeom prst="rect">
            <a:avLst/>
          </a:prstGeom>
        </p:spPr>
      </p:pic>
      <p:pic>
        <p:nvPicPr>
          <p:cNvPr id="7" name="Picture 6"/>
          <p:cNvPicPr>
            <a:picLocks noChangeAspect="1"/>
          </p:cNvPicPr>
          <p:nvPr/>
        </p:nvPicPr>
        <p:blipFill rotWithShape="1">
          <a:blip r:embed="rId10"/>
          <a:srcRect l="11875" t="14444" r="73125" b="74445"/>
          <a:stretch/>
        </p:blipFill>
        <p:spPr>
          <a:xfrm>
            <a:off x="8915400" y="6067423"/>
            <a:ext cx="1828800" cy="762000"/>
          </a:xfrm>
          <a:prstGeom prst="rect">
            <a:avLst/>
          </a:prstGeom>
        </p:spPr>
      </p:pic>
    </p:spTree>
    <p:extLst>
      <p:ext uri="{BB962C8B-B14F-4D97-AF65-F5344CB8AC3E}">
        <p14:creationId xmlns:p14="http://schemas.microsoft.com/office/powerpoint/2010/main" val="111732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E41B-7BA1-F940-8CDD-5395CB04E17E}"/>
              </a:ext>
            </a:extLst>
          </p:cNvPr>
          <p:cNvSpPr>
            <a:spLocks noGrp="1"/>
          </p:cNvSpPr>
          <p:nvPr>
            <p:ph type="title"/>
          </p:nvPr>
        </p:nvSpPr>
        <p:spPr/>
        <p:txBody>
          <a:bodyPr/>
          <a:lstStyle/>
          <a:p>
            <a:r>
              <a:rPr lang="en-US" dirty="0"/>
              <a:t>Future Areas of Research</a:t>
            </a:r>
          </a:p>
        </p:txBody>
      </p:sp>
      <p:sp>
        <p:nvSpPr>
          <p:cNvPr id="3" name="Content Placeholder 2">
            <a:extLst>
              <a:ext uri="{FF2B5EF4-FFF2-40B4-BE49-F238E27FC236}">
                <a16:creationId xmlns:a16="http://schemas.microsoft.com/office/drawing/2014/main" id="{DC38319E-71B9-474B-9516-EA9E21999D62}"/>
              </a:ext>
            </a:extLst>
          </p:cNvPr>
          <p:cNvSpPr>
            <a:spLocks noGrp="1"/>
          </p:cNvSpPr>
          <p:nvPr>
            <p:ph idx="1"/>
          </p:nvPr>
        </p:nvSpPr>
        <p:spPr/>
        <p:txBody>
          <a:bodyPr/>
          <a:lstStyle/>
          <a:p>
            <a:r>
              <a:rPr lang="en-US" dirty="0"/>
              <a:t>Reducing health system barriers to same day IUD</a:t>
            </a:r>
          </a:p>
          <a:p>
            <a:r>
              <a:rPr lang="en-US" dirty="0" err="1"/>
              <a:t>Nexplanon</a:t>
            </a:r>
            <a:r>
              <a:rPr lang="en-US" dirty="0"/>
              <a:t> for EC</a:t>
            </a:r>
          </a:p>
          <a:p>
            <a:pPr lvl="1"/>
            <a:r>
              <a:rPr lang="en-US" dirty="0"/>
              <a:t>Same-day oral EC + </a:t>
            </a:r>
            <a:r>
              <a:rPr lang="en-US" dirty="0" err="1"/>
              <a:t>Nexplanon</a:t>
            </a:r>
            <a:r>
              <a:rPr lang="en-US" dirty="0"/>
              <a:t> insertion</a:t>
            </a:r>
          </a:p>
        </p:txBody>
      </p:sp>
    </p:spTree>
    <p:extLst>
      <p:ext uri="{BB962C8B-B14F-4D97-AF65-F5344CB8AC3E}">
        <p14:creationId xmlns:p14="http://schemas.microsoft.com/office/powerpoint/2010/main" val="1013965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8177-9FE4-E247-A529-88781662854A}"/>
              </a:ext>
            </a:extLst>
          </p:cNvPr>
          <p:cNvSpPr>
            <a:spLocks noGrp="1"/>
          </p:cNvSpPr>
          <p:nvPr>
            <p:ph type="title"/>
          </p:nvPr>
        </p:nvSpPr>
        <p:spPr/>
        <p:txBody>
          <a:bodyPr/>
          <a:lstStyle/>
          <a:p>
            <a:r>
              <a:rPr lang="en-US" dirty="0"/>
              <a:t>EC Take Home Points</a:t>
            </a:r>
          </a:p>
        </p:txBody>
      </p:sp>
      <p:sp>
        <p:nvSpPr>
          <p:cNvPr id="3" name="Content Placeholder 2">
            <a:extLst>
              <a:ext uri="{FF2B5EF4-FFF2-40B4-BE49-F238E27FC236}">
                <a16:creationId xmlns:a16="http://schemas.microsoft.com/office/drawing/2014/main" id="{1FB44BB7-A43D-184B-889F-7406B7189B18}"/>
              </a:ext>
            </a:extLst>
          </p:cNvPr>
          <p:cNvSpPr>
            <a:spLocks noGrp="1"/>
          </p:cNvSpPr>
          <p:nvPr>
            <p:ph idx="1"/>
          </p:nvPr>
        </p:nvSpPr>
        <p:spPr>
          <a:xfrm>
            <a:off x="838200" y="1825624"/>
            <a:ext cx="11125200" cy="4803773"/>
          </a:xfrm>
        </p:spPr>
        <p:txBody>
          <a:bodyPr/>
          <a:lstStyle/>
          <a:p>
            <a:r>
              <a:rPr lang="en-US" sz="3600" dirty="0"/>
              <a:t>Efficacy: IUD &gt; UPA &gt; LNG</a:t>
            </a:r>
          </a:p>
          <a:p>
            <a:r>
              <a:rPr lang="en-US" sz="3600" dirty="0"/>
              <a:t>EC is safe, effective, and well tolerated</a:t>
            </a:r>
          </a:p>
          <a:p>
            <a:r>
              <a:rPr lang="en-US" sz="3600" dirty="0"/>
              <a:t>Few contraindications</a:t>
            </a:r>
          </a:p>
          <a:p>
            <a:r>
              <a:rPr lang="en-US" sz="3600" dirty="0"/>
              <a:t>Advance counseling and prescribing is appropriate for almost everyone</a:t>
            </a:r>
          </a:p>
          <a:p>
            <a:r>
              <a:rPr lang="en-US" sz="3600" dirty="0"/>
              <a:t>Counseling and prescribing is not difficult</a:t>
            </a:r>
          </a:p>
          <a:p>
            <a:r>
              <a:rPr lang="en-US" sz="3600" dirty="0"/>
              <a:t>Tools for addressing systemic change are available</a:t>
            </a:r>
          </a:p>
          <a:p>
            <a:endParaRPr lang="en-US" dirty="0"/>
          </a:p>
        </p:txBody>
      </p:sp>
    </p:spTree>
    <p:extLst>
      <p:ext uri="{BB962C8B-B14F-4D97-AF65-F5344CB8AC3E}">
        <p14:creationId xmlns:p14="http://schemas.microsoft.com/office/powerpoint/2010/main" val="4174760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12192000" cy="1325563"/>
          </a:xfrm>
        </p:spPr>
        <p:txBody>
          <a:bodyPr/>
          <a:lstStyle/>
          <a:p>
            <a:r>
              <a:rPr lang="en-US" b="1" dirty="0">
                <a:solidFill>
                  <a:schemeClr val="accent2"/>
                </a:solidFill>
              </a:rPr>
              <a:t>Contraceptive Update</a:t>
            </a:r>
          </a:p>
        </p:txBody>
      </p:sp>
    </p:spTree>
    <p:extLst>
      <p:ext uri="{BB962C8B-B14F-4D97-AF65-F5344CB8AC3E}">
        <p14:creationId xmlns:p14="http://schemas.microsoft.com/office/powerpoint/2010/main" val="90381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marL="342891" indent="-342891">
              <a:buFont typeface="Wingdings" charset="2"/>
              <a:buChar char="§"/>
            </a:pPr>
            <a:r>
              <a:rPr lang="en-US" sz="3600" dirty="0"/>
              <a:t>Improve knowledge regarding mechanism of action and efficacy of emergency contraception (EC)</a:t>
            </a:r>
          </a:p>
          <a:p>
            <a:pPr marL="342891" indent="-342891">
              <a:buFont typeface="Wingdings" charset="2"/>
              <a:buChar char="§"/>
            </a:pPr>
            <a:r>
              <a:rPr lang="en-US" sz="3600" dirty="0"/>
              <a:t>Discuss barriers to EC use and explore strategies to overcome barriers</a:t>
            </a:r>
          </a:p>
          <a:p>
            <a:pPr marL="342891" indent="-342891">
              <a:buFont typeface="Wingdings" charset="2"/>
              <a:buChar char="§"/>
            </a:pPr>
            <a:r>
              <a:rPr lang="en-US" sz="3600" dirty="0"/>
              <a:t>Increase the rate EC counseling and provision/prescription</a:t>
            </a:r>
          </a:p>
          <a:p>
            <a:pPr marL="342891" indent="-342891">
              <a:buFont typeface="Wingdings" charset="2"/>
              <a:buChar char="§"/>
            </a:pPr>
            <a:r>
              <a:rPr lang="en-US" sz="3600" dirty="0"/>
              <a:t>Update on newer contraceptive methods</a:t>
            </a:r>
          </a:p>
        </p:txBody>
      </p:sp>
    </p:spTree>
    <p:extLst>
      <p:ext uri="{BB962C8B-B14F-4D97-AF65-F5344CB8AC3E}">
        <p14:creationId xmlns:p14="http://schemas.microsoft.com/office/powerpoint/2010/main" val="529222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2"/>
            <a:ext cx="12192000" cy="5714998"/>
          </a:xfrm>
        </p:spPr>
        <p:txBody>
          <a:bodyPr/>
          <a:lstStyle/>
          <a:p>
            <a:r>
              <a:rPr lang="en-US" dirty="0" err="1"/>
              <a:t>Mirena</a:t>
            </a:r>
            <a:r>
              <a:rPr lang="en-US" dirty="0"/>
              <a:t> IUD FDA-approved for contraception for </a:t>
            </a:r>
            <a:r>
              <a:rPr lang="en-US" u="sng" dirty="0"/>
              <a:t>8 years</a:t>
            </a:r>
            <a:r>
              <a:rPr lang="en-US" dirty="0"/>
              <a:t>!</a:t>
            </a:r>
          </a:p>
        </p:txBody>
      </p:sp>
    </p:spTree>
    <p:extLst>
      <p:ext uri="{BB962C8B-B14F-4D97-AF65-F5344CB8AC3E}">
        <p14:creationId xmlns:p14="http://schemas.microsoft.com/office/powerpoint/2010/main" val="1342992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Slynd</a:t>
            </a:r>
            <a:r>
              <a:rPr lang="en-US" baseline="30000" dirty="0"/>
              <a:t>®</a:t>
            </a:r>
            <a:r>
              <a:rPr lang="en-US" dirty="0"/>
              <a:t> (</a:t>
            </a:r>
            <a:r>
              <a:rPr lang="en-US" dirty="0" err="1"/>
              <a:t>Drospirenone</a:t>
            </a:r>
            <a:r>
              <a:rPr lang="en-US" dirty="0"/>
              <a:t> 4 mg)</a:t>
            </a:r>
          </a:p>
        </p:txBody>
      </p:sp>
      <p:sp>
        <p:nvSpPr>
          <p:cNvPr id="3" name="Content Placeholder 2"/>
          <p:cNvSpPr>
            <a:spLocks noGrp="1"/>
          </p:cNvSpPr>
          <p:nvPr>
            <p:ph idx="1"/>
          </p:nvPr>
        </p:nvSpPr>
        <p:spPr>
          <a:xfrm>
            <a:off x="838200" y="1825625"/>
            <a:ext cx="10515600" cy="3106403"/>
          </a:xfrm>
        </p:spPr>
        <p:txBody>
          <a:bodyPr/>
          <a:lstStyle/>
          <a:p>
            <a:r>
              <a:rPr lang="en-US" dirty="0"/>
              <a:t>24/4 regimen</a:t>
            </a:r>
          </a:p>
          <a:p>
            <a:r>
              <a:rPr lang="en-US" dirty="0"/>
              <a:t>Analogue of spironolactone</a:t>
            </a:r>
          </a:p>
          <a:p>
            <a:r>
              <a:rPr lang="en-US" dirty="0"/>
              <a:t>DRSP antagonizes estrogen and blocks the renin-angiotensin-aldosterone system</a:t>
            </a:r>
          </a:p>
          <a:p>
            <a:endParaRPr lang="en-US" dirty="0"/>
          </a:p>
          <a:p>
            <a:endParaRPr lang="en-US" dirty="0"/>
          </a:p>
        </p:txBody>
      </p:sp>
      <p:grpSp>
        <p:nvGrpSpPr>
          <p:cNvPr id="38" name="Group 1">
            <a:extLst>
              <a:ext uri="{FF2B5EF4-FFF2-40B4-BE49-F238E27FC236}">
                <a16:creationId xmlns:a16="http://schemas.microsoft.com/office/drawing/2014/main" id="{DAD7E2F4-385E-4DED-96D8-EEFFEAA0AE65}"/>
              </a:ext>
            </a:extLst>
          </p:cNvPr>
          <p:cNvGrpSpPr>
            <a:grpSpLocks/>
          </p:cNvGrpSpPr>
          <p:nvPr/>
        </p:nvGrpSpPr>
        <p:grpSpPr bwMode="auto">
          <a:xfrm rot="5400000">
            <a:off x="9599644" y="3936898"/>
            <a:ext cx="1516395" cy="2732482"/>
            <a:chOff x="6573838" y="1412875"/>
            <a:chExt cx="1958975" cy="3219450"/>
          </a:xfrm>
        </p:grpSpPr>
        <p:sp>
          <p:nvSpPr>
            <p:cNvPr id="39" name="Rectangle: Rounded Corners 37">
              <a:extLst>
                <a:ext uri="{FF2B5EF4-FFF2-40B4-BE49-F238E27FC236}">
                  <a16:creationId xmlns:a16="http://schemas.microsoft.com/office/drawing/2014/main" id="{65858B47-A6BC-43C3-B1B6-0627B029804F}"/>
                </a:ext>
              </a:extLst>
            </p:cNvPr>
            <p:cNvSpPr/>
            <p:nvPr/>
          </p:nvSpPr>
          <p:spPr>
            <a:xfrm>
              <a:off x="6573838" y="1412875"/>
              <a:ext cx="1958975" cy="3219450"/>
            </a:xfrm>
            <a:prstGeom prst="roundRect">
              <a:avLst>
                <a:gd name="adj" fmla="val 8129"/>
              </a:avLst>
            </a:prstGeom>
            <a:solidFill>
              <a:sysClr val="window" lastClr="FFFFFF">
                <a:lumMod val="95000"/>
              </a:sysClr>
            </a:solidFill>
            <a:ln w="12700"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nvGrpSpPr>
            <p:cNvPr id="40" name="Group 38">
              <a:extLst>
                <a:ext uri="{FF2B5EF4-FFF2-40B4-BE49-F238E27FC236}">
                  <a16:creationId xmlns:a16="http://schemas.microsoft.com/office/drawing/2014/main" id="{383DF0AE-0566-45D0-9D30-EC871380D83F}"/>
                </a:ext>
              </a:extLst>
            </p:cNvPr>
            <p:cNvGrpSpPr/>
            <p:nvPr/>
          </p:nvGrpSpPr>
          <p:grpSpPr>
            <a:xfrm>
              <a:off x="6743224" y="1633705"/>
              <a:ext cx="1620838" cy="2778425"/>
              <a:chOff x="6446520" y="1608772"/>
              <a:chExt cx="1620838" cy="2778425"/>
            </a:xfrm>
            <a:solidFill>
              <a:sysClr val="window" lastClr="FFFFFF"/>
            </a:solidFill>
          </p:grpSpPr>
          <p:grpSp>
            <p:nvGrpSpPr>
              <p:cNvPr id="41" name="Group 39">
                <a:extLst>
                  <a:ext uri="{FF2B5EF4-FFF2-40B4-BE49-F238E27FC236}">
                    <a16:creationId xmlns:a16="http://schemas.microsoft.com/office/drawing/2014/main" id="{B955D534-F38A-4C7F-9E85-6A6D38F5F782}"/>
                  </a:ext>
                </a:extLst>
              </p:cNvPr>
              <p:cNvGrpSpPr/>
              <p:nvPr/>
            </p:nvGrpSpPr>
            <p:grpSpPr>
              <a:xfrm>
                <a:off x="6446520" y="1608772"/>
                <a:ext cx="311468" cy="2778425"/>
                <a:chOff x="6446520" y="1608772"/>
                <a:chExt cx="311468" cy="2778425"/>
              </a:xfrm>
              <a:grpFill/>
            </p:grpSpPr>
            <p:sp>
              <p:nvSpPr>
                <p:cNvPr id="65" name="Oval 63">
                  <a:extLst>
                    <a:ext uri="{FF2B5EF4-FFF2-40B4-BE49-F238E27FC236}">
                      <a16:creationId xmlns:a16="http://schemas.microsoft.com/office/drawing/2014/main" id="{7880E195-CFD3-462D-BA57-838C3FB24FFD}"/>
                    </a:ext>
                  </a:extLst>
                </p:cNvPr>
                <p:cNvSpPr/>
                <p:nvPr/>
              </p:nvSpPr>
              <p:spPr>
                <a:xfrm>
                  <a:off x="6446520" y="1608772"/>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6" name="Oval 64">
                  <a:extLst>
                    <a:ext uri="{FF2B5EF4-FFF2-40B4-BE49-F238E27FC236}">
                      <a16:creationId xmlns:a16="http://schemas.microsoft.com/office/drawing/2014/main" id="{2105AA0E-61F1-4029-BD3D-8F760469AFEA}"/>
                    </a:ext>
                  </a:extLst>
                </p:cNvPr>
                <p:cNvSpPr/>
                <p:nvPr/>
              </p:nvSpPr>
              <p:spPr>
                <a:xfrm>
                  <a:off x="6446520" y="2019931"/>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7" name="Oval 65">
                  <a:extLst>
                    <a:ext uri="{FF2B5EF4-FFF2-40B4-BE49-F238E27FC236}">
                      <a16:creationId xmlns:a16="http://schemas.microsoft.com/office/drawing/2014/main" id="{78849171-CE3A-44F6-910F-8F9A80E259E9}"/>
                    </a:ext>
                  </a:extLst>
                </p:cNvPr>
                <p:cNvSpPr/>
                <p:nvPr/>
              </p:nvSpPr>
              <p:spPr>
                <a:xfrm>
                  <a:off x="6446520" y="2431090"/>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8" name="Oval 66">
                  <a:extLst>
                    <a:ext uri="{FF2B5EF4-FFF2-40B4-BE49-F238E27FC236}">
                      <a16:creationId xmlns:a16="http://schemas.microsoft.com/office/drawing/2014/main" id="{8C8FFD4D-FC29-41E1-8A13-5209B0EF0CD6}"/>
                    </a:ext>
                  </a:extLst>
                </p:cNvPr>
                <p:cNvSpPr/>
                <p:nvPr/>
              </p:nvSpPr>
              <p:spPr>
                <a:xfrm>
                  <a:off x="6446520" y="284224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9" name="Oval 67">
                  <a:extLst>
                    <a:ext uri="{FF2B5EF4-FFF2-40B4-BE49-F238E27FC236}">
                      <a16:creationId xmlns:a16="http://schemas.microsoft.com/office/drawing/2014/main" id="{91E9C014-F593-4B72-957F-53EEE0A6E8F1}"/>
                    </a:ext>
                  </a:extLst>
                </p:cNvPr>
                <p:cNvSpPr/>
                <p:nvPr/>
              </p:nvSpPr>
              <p:spPr>
                <a:xfrm>
                  <a:off x="6446520" y="3253408"/>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70" name="Oval 68">
                  <a:extLst>
                    <a:ext uri="{FF2B5EF4-FFF2-40B4-BE49-F238E27FC236}">
                      <a16:creationId xmlns:a16="http://schemas.microsoft.com/office/drawing/2014/main" id="{EC3B97FB-D29B-4A4D-BA55-B5D91FBC1A2B}"/>
                    </a:ext>
                  </a:extLst>
                </p:cNvPr>
                <p:cNvSpPr/>
                <p:nvPr/>
              </p:nvSpPr>
              <p:spPr>
                <a:xfrm>
                  <a:off x="6446520" y="407572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71" name="Oval 69">
                  <a:extLst>
                    <a:ext uri="{FF2B5EF4-FFF2-40B4-BE49-F238E27FC236}">
                      <a16:creationId xmlns:a16="http://schemas.microsoft.com/office/drawing/2014/main" id="{59517381-D380-4346-8470-CFF74AB9BA7F}"/>
                    </a:ext>
                  </a:extLst>
                </p:cNvPr>
                <p:cNvSpPr/>
                <p:nvPr/>
              </p:nvSpPr>
              <p:spPr>
                <a:xfrm>
                  <a:off x="6446520" y="3664567"/>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pSp>
            <p:nvGrpSpPr>
              <p:cNvPr id="42" name="Group 40">
                <a:extLst>
                  <a:ext uri="{FF2B5EF4-FFF2-40B4-BE49-F238E27FC236}">
                    <a16:creationId xmlns:a16="http://schemas.microsoft.com/office/drawing/2014/main" id="{A270D510-3D7E-4B21-B94B-1DC402680CAD}"/>
                  </a:ext>
                </a:extLst>
              </p:cNvPr>
              <p:cNvGrpSpPr/>
              <p:nvPr/>
            </p:nvGrpSpPr>
            <p:grpSpPr>
              <a:xfrm>
                <a:off x="6882977" y="1608772"/>
                <a:ext cx="311468" cy="2778425"/>
                <a:chOff x="6446520" y="1608772"/>
                <a:chExt cx="311468" cy="2778425"/>
              </a:xfrm>
              <a:grpFill/>
            </p:grpSpPr>
            <p:sp>
              <p:nvSpPr>
                <p:cNvPr id="58" name="Oval 56">
                  <a:extLst>
                    <a:ext uri="{FF2B5EF4-FFF2-40B4-BE49-F238E27FC236}">
                      <a16:creationId xmlns:a16="http://schemas.microsoft.com/office/drawing/2014/main" id="{D168AB7F-5BCF-45EC-9C96-F0E11AD99748}"/>
                    </a:ext>
                  </a:extLst>
                </p:cNvPr>
                <p:cNvSpPr/>
                <p:nvPr/>
              </p:nvSpPr>
              <p:spPr>
                <a:xfrm>
                  <a:off x="6446520" y="1608772"/>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9" name="Oval 57">
                  <a:extLst>
                    <a:ext uri="{FF2B5EF4-FFF2-40B4-BE49-F238E27FC236}">
                      <a16:creationId xmlns:a16="http://schemas.microsoft.com/office/drawing/2014/main" id="{D43EB22F-0367-4564-B930-26B5812F535E}"/>
                    </a:ext>
                  </a:extLst>
                </p:cNvPr>
                <p:cNvSpPr/>
                <p:nvPr/>
              </p:nvSpPr>
              <p:spPr>
                <a:xfrm>
                  <a:off x="6446520" y="2019931"/>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0" name="Oval 58">
                  <a:extLst>
                    <a:ext uri="{FF2B5EF4-FFF2-40B4-BE49-F238E27FC236}">
                      <a16:creationId xmlns:a16="http://schemas.microsoft.com/office/drawing/2014/main" id="{5A178769-E754-4369-BCF6-30AE05505C9C}"/>
                    </a:ext>
                  </a:extLst>
                </p:cNvPr>
                <p:cNvSpPr/>
                <p:nvPr/>
              </p:nvSpPr>
              <p:spPr>
                <a:xfrm>
                  <a:off x="6446520" y="2431090"/>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1" name="Oval 59">
                  <a:extLst>
                    <a:ext uri="{FF2B5EF4-FFF2-40B4-BE49-F238E27FC236}">
                      <a16:creationId xmlns:a16="http://schemas.microsoft.com/office/drawing/2014/main" id="{AAC77140-46B1-4530-87BB-2DCBD038FAA9}"/>
                    </a:ext>
                  </a:extLst>
                </p:cNvPr>
                <p:cNvSpPr/>
                <p:nvPr/>
              </p:nvSpPr>
              <p:spPr>
                <a:xfrm>
                  <a:off x="6446520" y="284224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2" name="Oval 60">
                  <a:extLst>
                    <a:ext uri="{FF2B5EF4-FFF2-40B4-BE49-F238E27FC236}">
                      <a16:creationId xmlns:a16="http://schemas.microsoft.com/office/drawing/2014/main" id="{F9E981A3-727C-4ECC-8A90-30E0381B52E6}"/>
                    </a:ext>
                  </a:extLst>
                </p:cNvPr>
                <p:cNvSpPr/>
                <p:nvPr/>
              </p:nvSpPr>
              <p:spPr>
                <a:xfrm>
                  <a:off x="6446520" y="3253408"/>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3" name="Oval 61">
                  <a:extLst>
                    <a:ext uri="{FF2B5EF4-FFF2-40B4-BE49-F238E27FC236}">
                      <a16:creationId xmlns:a16="http://schemas.microsoft.com/office/drawing/2014/main" id="{4B501346-036D-414D-BB85-E19EAFFAE7F1}"/>
                    </a:ext>
                  </a:extLst>
                </p:cNvPr>
                <p:cNvSpPr/>
                <p:nvPr/>
              </p:nvSpPr>
              <p:spPr>
                <a:xfrm>
                  <a:off x="6446520" y="407572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4" name="Oval 62">
                  <a:extLst>
                    <a:ext uri="{FF2B5EF4-FFF2-40B4-BE49-F238E27FC236}">
                      <a16:creationId xmlns:a16="http://schemas.microsoft.com/office/drawing/2014/main" id="{63C3007D-1CC2-4549-9869-DAC4FFF871A9}"/>
                    </a:ext>
                  </a:extLst>
                </p:cNvPr>
                <p:cNvSpPr/>
                <p:nvPr/>
              </p:nvSpPr>
              <p:spPr>
                <a:xfrm>
                  <a:off x="6446520" y="3664567"/>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pSp>
            <p:nvGrpSpPr>
              <p:cNvPr id="43" name="Group 41">
                <a:extLst>
                  <a:ext uri="{FF2B5EF4-FFF2-40B4-BE49-F238E27FC236}">
                    <a16:creationId xmlns:a16="http://schemas.microsoft.com/office/drawing/2014/main" id="{11B73B16-57E9-43FF-B129-AA6C8D3ED22F}"/>
                  </a:ext>
                </a:extLst>
              </p:cNvPr>
              <p:cNvGrpSpPr/>
              <p:nvPr/>
            </p:nvGrpSpPr>
            <p:grpSpPr>
              <a:xfrm>
                <a:off x="7319434" y="1608772"/>
                <a:ext cx="311468" cy="2778425"/>
                <a:chOff x="6446520" y="1608772"/>
                <a:chExt cx="311468" cy="2778425"/>
              </a:xfrm>
              <a:grpFill/>
            </p:grpSpPr>
            <p:sp>
              <p:nvSpPr>
                <p:cNvPr id="51" name="Oval 49">
                  <a:extLst>
                    <a:ext uri="{FF2B5EF4-FFF2-40B4-BE49-F238E27FC236}">
                      <a16:creationId xmlns:a16="http://schemas.microsoft.com/office/drawing/2014/main" id="{E8E8252F-F14A-49CE-A340-159B456AC1F7}"/>
                    </a:ext>
                  </a:extLst>
                </p:cNvPr>
                <p:cNvSpPr/>
                <p:nvPr/>
              </p:nvSpPr>
              <p:spPr>
                <a:xfrm>
                  <a:off x="6446520" y="1608772"/>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2" name="Oval 50">
                  <a:extLst>
                    <a:ext uri="{FF2B5EF4-FFF2-40B4-BE49-F238E27FC236}">
                      <a16:creationId xmlns:a16="http://schemas.microsoft.com/office/drawing/2014/main" id="{0BF03C28-23B5-40DB-A2B6-9241B8156277}"/>
                    </a:ext>
                  </a:extLst>
                </p:cNvPr>
                <p:cNvSpPr/>
                <p:nvPr/>
              </p:nvSpPr>
              <p:spPr>
                <a:xfrm>
                  <a:off x="6446520" y="2019931"/>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3" name="Oval 51">
                  <a:extLst>
                    <a:ext uri="{FF2B5EF4-FFF2-40B4-BE49-F238E27FC236}">
                      <a16:creationId xmlns:a16="http://schemas.microsoft.com/office/drawing/2014/main" id="{1FC03100-E4E3-4E0B-9FFD-BCA55D569A70}"/>
                    </a:ext>
                  </a:extLst>
                </p:cNvPr>
                <p:cNvSpPr/>
                <p:nvPr/>
              </p:nvSpPr>
              <p:spPr>
                <a:xfrm>
                  <a:off x="6446520" y="2431090"/>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4" name="Oval 52">
                  <a:extLst>
                    <a:ext uri="{FF2B5EF4-FFF2-40B4-BE49-F238E27FC236}">
                      <a16:creationId xmlns:a16="http://schemas.microsoft.com/office/drawing/2014/main" id="{3E3F108D-7BED-40AF-AED6-CBE6BE75AF26}"/>
                    </a:ext>
                  </a:extLst>
                </p:cNvPr>
                <p:cNvSpPr/>
                <p:nvPr/>
              </p:nvSpPr>
              <p:spPr>
                <a:xfrm>
                  <a:off x="6446520" y="284224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5" name="Oval 53">
                  <a:extLst>
                    <a:ext uri="{FF2B5EF4-FFF2-40B4-BE49-F238E27FC236}">
                      <a16:creationId xmlns:a16="http://schemas.microsoft.com/office/drawing/2014/main" id="{E1E9086B-D9A7-4635-AC24-EA51DD70EB74}"/>
                    </a:ext>
                  </a:extLst>
                </p:cNvPr>
                <p:cNvSpPr/>
                <p:nvPr/>
              </p:nvSpPr>
              <p:spPr>
                <a:xfrm>
                  <a:off x="6446520" y="3253408"/>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6" name="Oval 54">
                  <a:extLst>
                    <a:ext uri="{FF2B5EF4-FFF2-40B4-BE49-F238E27FC236}">
                      <a16:creationId xmlns:a16="http://schemas.microsoft.com/office/drawing/2014/main" id="{D247881A-2481-48FD-9E6D-7C40141B23FC}"/>
                    </a:ext>
                  </a:extLst>
                </p:cNvPr>
                <p:cNvSpPr/>
                <p:nvPr/>
              </p:nvSpPr>
              <p:spPr>
                <a:xfrm>
                  <a:off x="6446520" y="407572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7" name="Oval 55">
                  <a:extLst>
                    <a:ext uri="{FF2B5EF4-FFF2-40B4-BE49-F238E27FC236}">
                      <a16:creationId xmlns:a16="http://schemas.microsoft.com/office/drawing/2014/main" id="{5F0F2BDE-614A-40A4-AE85-6A3A54B47105}"/>
                    </a:ext>
                  </a:extLst>
                </p:cNvPr>
                <p:cNvSpPr/>
                <p:nvPr/>
              </p:nvSpPr>
              <p:spPr>
                <a:xfrm>
                  <a:off x="6446520" y="3664567"/>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sp>
            <p:nvSpPr>
              <p:cNvPr id="44" name="Oval 42">
                <a:extLst>
                  <a:ext uri="{FF2B5EF4-FFF2-40B4-BE49-F238E27FC236}">
                    <a16:creationId xmlns:a16="http://schemas.microsoft.com/office/drawing/2014/main" id="{E8F24C0E-FD11-46DE-A1AC-2DFF025A92E0}"/>
                  </a:ext>
                </a:extLst>
              </p:cNvPr>
              <p:cNvSpPr/>
              <p:nvPr/>
            </p:nvSpPr>
            <p:spPr>
              <a:xfrm>
                <a:off x="7755890" y="1608772"/>
                <a:ext cx="311468" cy="311468"/>
              </a:xfrm>
              <a:prstGeom prst="ellipse">
                <a:avLst/>
              </a:prstGeom>
              <a:solidFill>
                <a:srgbClr val="92D050"/>
              </a:solid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5" name="Oval 43">
                <a:extLst>
                  <a:ext uri="{FF2B5EF4-FFF2-40B4-BE49-F238E27FC236}">
                    <a16:creationId xmlns:a16="http://schemas.microsoft.com/office/drawing/2014/main" id="{34450E29-C11E-4A89-ACEA-715881622866}"/>
                  </a:ext>
                </a:extLst>
              </p:cNvPr>
              <p:cNvSpPr/>
              <p:nvPr/>
            </p:nvSpPr>
            <p:spPr>
              <a:xfrm>
                <a:off x="7755890" y="2019931"/>
                <a:ext cx="311468" cy="311468"/>
              </a:xfrm>
              <a:prstGeom prst="ellipse">
                <a:avLst/>
              </a:prstGeom>
              <a:solidFill>
                <a:srgbClr val="92D050"/>
              </a:solid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6" name="Oval 44">
                <a:extLst>
                  <a:ext uri="{FF2B5EF4-FFF2-40B4-BE49-F238E27FC236}">
                    <a16:creationId xmlns:a16="http://schemas.microsoft.com/office/drawing/2014/main" id="{CA145450-6BBB-4489-BA80-BD789C6EADE8}"/>
                  </a:ext>
                </a:extLst>
              </p:cNvPr>
              <p:cNvSpPr/>
              <p:nvPr/>
            </p:nvSpPr>
            <p:spPr>
              <a:xfrm>
                <a:off x="7755890" y="2431090"/>
                <a:ext cx="311468" cy="311468"/>
              </a:xfrm>
              <a:prstGeom prst="ellipse">
                <a:avLst/>
              </a:prstGeom>
              <a:solidFill>
                <a:srgbClr val="92D050"/>
              </a:solid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7" name="Oval 45">
                <a:extLst>
                  <a:ext uri="{FF2B5EF4-FFF2-40B4-BE49-F238E27FC236}">
                    <a16:creationId xmlns:a16="http://schemas.microsoft.com/office/drawing/2014/main" id="{479B3E3A-B1B7-44F0-8977-F50A7EDCB032}"/>
                  </a:ext>
                </a:extLst>
              </p:cNvPr>
              <p:cNvSpPr/>
              <p:nvPr/>
            </p:nvSpPr>
            <p:spPr>
              <a:xfrm>
                <a:off x="7755890" y="2842249"/>
                <a:ext cx="311468" cy="311468"/>
              </a:xfrm>
              <a:prstGeom prst="ellipse">
                <a:avLst/>
              </a:prstGeom>
              <a:solidFill>
                <a:srgbClr val="92D050"/>
              </a:solid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8" name="Oval 46">
                <a:extLst>
                  <a:ext uri="{FF2B5EF4-FFF2-40B4-BE49-F238E27FC236}">
                    <a16:creationId xmlns:a16="http://schemas.microsoft.com/office/drawing/2014/main" id="{A3E63B05-5223-4A2C-B925-680CC1C14A0E}"/>
                  </a:ext>
                </a:extLst>
              </p:cNvPr>
              <p:cNvSpPr/>
              <p:nvPr/>
            </p:nvSpPr>
            <p:spPr>
              <a:xfrm>
                <a:off x="7755890" y="3253408"/>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9" name="Oval 47">
                <a:extLst>
                  <a:ext uri="{FF2B5EF4-FFF2-40B4-BE49-F238E27FC236}">
                    <a16:creationId xmlns:a16="http://schemas.microsoft.com/office/drawing/2014/main" id="{5FF2AE58-633F-4BF5-9A49-83F2F6292810}"/>
                  </a:ext>
                </a:extLst>
              </p:cNvPr>
              <p:cNvSpPr/>
              <p:nvPr/>
            </p:nvSpPr>
            <p:spPr>
              <a:xfrm>
                <a:off x="7755890" y="4075729"/>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0" name="Oval 48">
                <a:extLst>
                  <a:ext uri="{FF2B5EF4-FFF2-40B4-BE49-F238E27FC236}">
                    <a16:creationId xmlns:a16="http://schemas.microsoft.com/office/drawing/2014/main" id="{B2837072-B6AB-41C5-B0DC-0A60F0D7E001}"/>
                  </a:ext>
                </a:extLst>
              </p:cNvPr>
              <p:cNvSpPr/>
              <p:nvPr/>
            </p:nvSpPr>
            <p:spPr>
              <a:xfrm>
                <a:off x="7755890" y="3664567"/>
                <a:ext cx="311468" cy="311468"/>
              </a:xfrm>
              <a:prstGeom prst="ellipse">
                <a:avLst/>
              </a:prstGeom>
              <a:grpFill/>
              <a:ln w="9525"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pSp>
      <p:graphicFrame>
        <p:nvGraphicFramePr>
          <p:cNvPr id="72" name="Tabla 23">
            <a:extLst>
              <a:ext uri="{FF2B5EF4-FFF2-40B4-BE49-F238E27FC236}">
                <a16:creationId xmlns:a16="http://schemas.microsoft.com/office/drawing/2014/main" id="{CEAF17D8-6024-4F68-BB52-9F75186C1300}"/>
              </a:ext>
            </a:extLst>
          </p:cNvPr>
          <p:cNvGraphicFramePr>
            <a:graphicFrameLocks noGrp="1"/>
          </p:cNvGraphicFramePr>
          <p:nvPr>
            <p:extLst>
              <p:ext uri="{D42A27DB-BD31-4B8C-83A1-F6EECF244321}">
                <p14:modId xmlns:p14="http://schemas.microsoft.com/office/powerpoint/2010/main" val="3170390531"/>
              </p:ext>
            </p:extLst>
          </p:nvPr>
        </p:nvGraphicFramePr>
        <p:xfrm>
          <a:off x="538647" y="4495800"/>
          <a:ext cx="8336255" cy="1565537"/>
        </p:xfrm>
        <a:graphic>
          <a:graphicData uri="http://schemas.openxmlformats.org/drawingml/2006/table">
            <a:tbl>
              <a:tblPr firstRow="1" bandRow="1"/>
              <a:tblGrid>
                <a:gridCol w="2701084">
                  <a:extLst>
                    <a:ext uri="{9D8B030D-6E8A-4147-A177-3AD203B41FA5}">
                      <a16:colId xmlns:a16="http://schemas.microsoft.com/office/drawing/2014/main" val="1081040309"/>
                    </a:ext>
                  </a:extLst>
                </a:gridCol>
                <a:gridCol w="2908198">
                  <a:extLst>
                    <a:ext uri="{9D8B030D-6E8A-4147-A177-3AD203B41FA5}">
                      <a16:colId xmlns:a16="http://schemas.microsoft.com/office/drawing/2014/main" val="3858976157"/>
                    </a:ext>
                  </a:extLst>
                </a:gridCol>
                <a:gridCol w="2726973">
                  <a:extLst>
                    <a:ext uri="{9D8B030D-6E8A-4147-A177-3AD203B41FA5}">
                      <a16:colId xmlns:a16="http://schemas.microsoft.com/office/drawing/2014/main" val="3563865068"/>
                    </a:ext>
                  </a:extLst>
                </a:gridCol>
              </a:tblGrid>
              <a:tr h="376817">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prstClr val="white"/>
                          </a:solidFill>
                          <a:latin typeface="Arial" panose="020B0604020202020204" pitchFamily="34" charset="0"/>
                          <a:cs typeface="Arial" panose="020B0604020202020204" pitchFamily="34" charset="0"/>
                        </a:rPr>
                        <a:t>Anti-mineralocorticoid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72180"/>
                    </a:solid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prstClr val="white"/>
                          </a:solidFill>
                          <a:latin typeface="Arial" panose="020B0604020202020204" pitchFamily="34" charset="0"/>
                          <a:cs typeface="Arial" panose="020B0604020202020204" pitchFamily="34" charset="0"/>
                        </a:rPr>
                        <a:t>Anti-androgenic</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72180"/>
                    </a:solid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err="1">
                          <a:solidFill>
                            <a:prstClr val="white"/>
                          </a:solidFill>
                          <a:latin typeface="Arial" panose="020B0604020202020204" pitchFamily="34" charset="0"/>
                          <a:cs typeface="Arial" panose="020B0604020202020204" pitchFamily="34" charset="0"/>
                        </a:rPr>
                        <a:t>Progestogenic</a:t>
                      </a:r>
                      <a:endParaRPr lang="en-US" sz="1800" dirty="0">
                        <a:solidFill>
                          <a:prstClr val="white"/>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72180"/>
                    </a:solidFill>
                  </a:tcPr>
                </a:tc>
                <a:extLst>
                  <a:ext uri="{0D108BD9-81ED-4DB2-BD59-A6C34878D82A}">
                    <a16:rowId xmlns:a16="http://schemas.microsoft.com/office/drawing/2014/main" val="1611712386"/>
                  </a:ext>
                </a:extLst>
              </a:tr>
              <a:tr h="909243">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 sodium and water excretion by blocking aldosterone receptors</a:t>
                      </a:r>
                    </a:p>
                    <a:p>
                      <a:pPr algn="ctr"/>
                      <a:endParaRPr lang="es-ES_tradnl" sz="18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76AC"/>
                    </a:solidFill>
                  </a:tcPr>
                </a:tc>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algn="ctr" defTabSz="457200" eaLnBrk="1" fontAlgn="auto" hangingPunct="1">
                        <a:spcBef>
                          <a:spcPts val="0"/>
                        </a:spcBef>
                        <a:spcAft>
                          <a:spcPts val="0"/>
                        </a:spcAft>
                        <a:defRPr/>
                      </a:pPr>
                      <a:r>
                        <a:rPr lang="en-US" sz="1800" b="1" dirty="0">
                          <a:solidFill>
                            <a:schemeClr val="tx1"/>
                          </a:solidFill>
                          <a:latin typeface="Arial" panose="020B0604020202020204" pitchFamily="34" charset="0"/>
                          <a:cs typeface="Arial" panose="020B0604020202020204" pitchFamily="34" charset="0"/>
                        </a:rPr>
                        <a:t>Blocks</a:t>
                      </a:r>
                      <a:r>
                        <a:rPr lang="en-US" sz="1800" b="1" baseline="0" dirty="0">
                          <a:solidFill>
                            <a:schemeClr val="tx1"/>
                          </a:solidFill>
                          <a:latin typeface="Arial" panose="020B0604020202020204" pitchFamily="34" charset="0"/>
                          <a:cs typeface="Arial" panose="020B0604020202020204" pitchFamily="34" charset="0"/>
                        </a:rPr>
                        <a:t> A</a:t>
                      </a:r>
                      <a:r>
                        <a:rPr lang="en-US" sz="1800" b="1" dirty="0">
                          <a:solidFill>
                            <a:schemeClr val="tx1"/>
                          </a:solidFill>
                          <a:latin typeface="Arial" panose="020B0604020202020204" pitchFamily="34" charset="0"/>
                          <a:cs typeface="Arial" panose="020B0604020202020204" pitchFamily="34" charset="0"/>
                        </a:rPr>
                        <a:t>R in skin </a:t>
                      </a:r>
                    </a:p>
                    <a:p>
                      <a:pPr algn="ctr" defTabSz="457200" eaLnBrk="1" fontAlgn="auto" hangingPunct="1">
                        <a:spcBef>
                          <a:spcPts val="0"/>
                        </a:spcBef>
                        <a:spcAft>
                          <a:spcPts val="0"/>
                        </a:spcAft>
                        <a:defRPr/>
                      </a:pPr>
                      <a:r>
                        <a:rPr lang="en-US" sz="1800" b="1" dirty="0">
                          <a:solidFill>
                            <a:schemeClr val="tx1"/>
                          </a:solidFill>
                          <a:latin typeface="Arial" panose="020B0604020202020204" pitchFamily="34" charset="0"/>
                          <a:cs typeface="Arial" panose="020B0604020202020204" pitchFamily="34" charset="0"/>
                        </a:rPr>
                        <a:t>Production of ovarian androgens ↓</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76AC"/>
                    </a:solidFill>
                  </a:tcPr>
                </a:tc>
                <a:tc>
                  <a:txBody>
                    <a:bodyPr/>
                    <a:lstStyle>
                      <a:lvl1pPr marL="0" algn="l" defTabSz="914377" rtl="0" eaLnBrk="1" latinLnBrk="0" hangingPunct="1">
                        <a:defRPr sz="1800" kern="1200">
                          <a:solidFill>
                            <a:schemeClr val="dk1"/>
                          </a:solidFill>
                          <a:latin typeface="Arial" panose="020B0604020202020204"/>
                        </a:defRPr>
                      </a:lvl1pPr>
                      <a:lvl2pPr marL="457189" algn="l" defTabSz="914377" rtl="0" eaLnBrk="1" latinLnBrk="0" hangingPunct="1">
                        <a:defRPr sz="1800" kern="1200">
                          <a:solidFill>
                            <a:schemeClr val="dk1"/>
                          </a:solidFill>
                          <a:latin typeface="Arial" panose="020B0604020202020204"/>
                        </a:defRPr>
                      </a:lvl2pPr>
                      <a:lvl3pPr marL="914377" algn="l" defTabSz="914377" rtl="0" eaLnBrk="1" latinLnBrk="0" hangingPunct="1">
                        <a:defRPr sz="1800" kern="1200">
                          <a:solidFill>
                            <a:schemeClr val="dk1"/>
                          </a:solidFill>
                          <a:latin typeface="Arial" panose="020B0604020202020204"/>
                        </a:defRPr>
                      </a:lvl3pPr>
                      <a:lvl4pPr marL="1371566" algn="l" defTabSz="914377" rtl="0" eaLnBrk="1" latinLnBrk="0" hangingPunct="1">
                        <a:defRPr sz="1800" kern="1200">
                          <a:solidFill>
                            <a:schemeClr val="dk1"/>
                          </a:solidFill>
                          <a:latin typeface="Arial" panose="020B0604020202020204"/>
                        </a:defRPr>
                      </a:lvl4pPr>
                      <a:lvl5pPr marL="1828754" algn="l" defTabSz="914377" rtl="0" eaLnBrk="1" latinLnBrk="0" hangingPunct="1">
                        <a:defRPr sz="1800" kern="1200">
                          <a:solidFill>
                            <a:schemeClr val="dk1"/>
                          </a:solidFill>
                          <a:latin typeface="Arial" panose="020B0604020202020204"/>
                        </a:defRPr>
                      </a:lvl5pPr>
                      <a:lvl6pPr marL="2285943" algn="l" defTabSz="914377" rtl="0" eaLnBrk="1" latinLnBrk="0" hangingPunct="1">
                        <a:defRPr sz="1800" kern="1200">
                          <a:solidFill>
                            <a:schemeClr val="dk1"/>
                          </a:solidFill>
                          <a:latin typeface="Arial" panose="020B0604020202020204"/>
                        </a:defRPr>
                      </a:lvl6pPr>
                      <a:lvl7pPr marL="2743131" algn="l" defTabSz="914377" rtl="0" eaLnBrk="1" latinLnBrk="0" hangingPunct="1">
                        <a:defRPr sz="1800" kern="1200">
                          <a:solidFill>
                            <a:schemeClr val="dk1"/>
                          </a:solidFill>
                          <a:latin typeface="Arial" panose="020B0604020202020204"/>
                        </a:defRPr>
                      </a:lvl7pPr>
                      <a:lvl8pPr marL="3200320" algn="l" defTabSz="914377" rtl="0" eaLnBrk="1" latinLnBrk="0" hangingPunct="1">
                        <a:defRPr sz="1800" kern="1200">
                          <a:solidFill>
                            <a:schemeClr val="dk1"/>
                          </a:solidFill>
                          <a:latin typeface="Arial" panose="020B0604020202020204"/>
                        </a:defRPr>
                      </a:lvl8pPr>
                      <a:lvl9pPr marL="3657509" algn="l" defTabSz="914377" rtl="0" eaLnBrk="1" latinLnBrk="0" hangingPunct="1">
                        <a:defRPr sz="1800" kern="1200">
                          <a:solidFill>
                            <a:schemeClr val="dk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Inhibits ovulation by blocking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LH</a:t>
                      </a:r>
                      <a:r>
                        <a:rPr lang="en-US" sz="1800" b="1" baseline="0" dirty="0">
                          <a:solidFill>
                            <a:schemeClr val="tx1"/>
                          </a:solidFill>
                          <a:latin typeface="Arial" panose="020B0604020202020204" pitchFamily="34" charset="0"/>
                          <a:cs typeface="Arial" panose="020B0604020202020204" pitchFamily="34" charset="0"/>
                        </a:rPr>
                        <a:t> surge</a:t>
                      </a:r>
                      <a:endParaRPr lang="en-US" sz="1800" b="1" dirty="0">
                        <a:solidFill>
                          <a:schemeClr val="tx1"/>
                        </a:solidFill>
                        <a:latin typeface="Arial" panose="020B0604020202020204" pitchFamily="34" charset="0"/>
                        <a:cs typeface="Arial" panose="020B0604020202020204" pitchFamily="34" charset="0"/>
                      </a:endParaRPr>
                    </a:p>
                    <a:p>
                      <a:pPr algn="ctr"/>
                      <a:endParaRPr lang="es-ES_tradnl" sz="18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A76AC"/>
                    </a:solidFill>
                  </a:tcPr>
                </a:tc>
                <a:extLst>
                  <a:ext uri="{0D108BD9-81ED-4DB2-BD59-A6C34878D82A}">
                    <a16:rowId xmlns:a16="http://schemas.microsoft.com/office/drawing/2014/main" val="3764655229"/>
                  </a:ext>
                </a:extLst>
              </a:tr>
            </a:tbl>
          </a:graphicData>
        </a:graphic>
      </p:graphicFrame>
      <p:sp>
        <p:nvSpPr>
          <p:cNvPr id="73" name="Rectangle 72"/>
          <p:cNvSpPr/>
          <p:nvPr/>
        </p:nvSpPr>
        <p:spPr>
          <a:xfrm>
            <a:off x="7006089" y="6400800"/>
            <a:ext cx="5173211" cy="369332"/>
          </a:xfrm>
          <a:prstGeom prst="rect">
            <a:avLst/>
          </a:prstGeom>
        </p:spPr>
        <p:txBody>
          <a:bodyPr wrap="none">
            <a:spAutoFit/>
          </a:bodyPr>
          <a:lstStyle/>
          <a:p>
            <a:pPr defTabSz="457200">
              <a:defRPr/>
            </a:pPr>
            <a:r>
              <a:rPr lang="es-MX" dirty="0" err="1">
                <a:solidFill>
                  <a:schemeClr val="accent2"/>
                </a:solidFill>
                <a:latin typeface="Arial" panose="020B0604020202020204" pitchFamily="34" charset="0"/>
                <a:cs typeface="Arial" panose="020B0604020202020204" pitchFamily="34" charset="0"/>
              </a:rPr>
              <a:t>Krattenmacher</a:t>
            </a:r>
            <a:r>
              <a:rPr lang="es-MX" dirty="0">
                <a:solidFill>
                  <a:schemeClr val="accent2"/>
                </a:solidFill>
                <a:latin typeface="Arial" panose="020B0604020202020204" pitchFamily="34" charset="0"/>
                <a:cs typeface="Arial" panose="020B0604020202020204" pitchFamily="34" charset="0"/>
              </a:rPr>
              <a:t> R. </a:t>
            </a:r>
            <a:r>
              <a:rPr lang="es-MX" dirty="0" err="1">
                <a:solidFill>
                  <a:schemeClr val="accent2"/>
                </a:solidFill>
                <a:latin typeface="Arial" panose="020B0604020202020204" pitchFamily="34" charset="0"/>
                <a:cs typeface="Arial" panose="020B0604020202020204" pitchFamily="34" charset="0"/>
              </a:rPr>
              <a:t>Contraception</a:t>
            </a:r>
            <a:r>
              <a:rPr lang="es-MX" dirty="0">
                <a:solidFill>
                  <a:schemeClr val="accent2"/>
                </a:solidFill>
                <a:latin typeface="Arial" panose="020B0604020202020204" pitchFamily="34" charset="0"/>
                <a:cs typeface="Arial" panose="020B0604020202020204" pitchFamily="34" charset="0"/>
              </a:rPr>
              <a:t> 2000;62:29-38.</a:t>
            </a:r>
            <a:r>
              <a:rPr lang="es-MX" b="1" dirty="0">
                <a:solidFill>
                  <a:schemeClr val="accent2"/>
                </a:solidFill>
                <a:latin typeface="Arial" panose="020B0604020202020204" pitchFamily="34" charset="0"/>
                <a:cs typeface="Arial" panose="020B0604020202020204" pitchFamily="34" charset="0"/>
              </a:rPr>
              <a:t> </a:t>
            </a:r>
            <a:endParaRPr lang="es-MX"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143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1">
            <a:extLst>
              <a:ext uri="{FF2B5EF4-FFF2-40B4-BE49-F238E27FC236}">
                <a16:creationId xmlns:a16="http://schemas.microsoft.com/office/drawing/2014/main" id="{4CD1E4BD-1187-4134-AE86-730199389DC7}"/>
              </a:ext>
            </a:extLst>
          </p:cNvPr>
          <p:cNvSpPr>
            <a:spLocks noGrp="1"/>
          </p:cNvSpPr>
          <p:nvPr>
            <p:ph type="title"/>
          </p:nvPr>
        </p:nvSpPr>
        <p:spPr>
          <a:xfrm>
            <a:off x="814919" y="365128"/>
            <a:ext cx="10562167" cy="815975"/>
          </a:xfrm>
        </p:spPr>
        <p:txBody>
          <a:bodyPr/>
          <a:lstStyle/>
          <a:p>
            <a:pPr eaLnBrk="1" fontAlgn="auto" hangingPunct="1">
              <a:spcAft>
                <a:spcPts val="0"/>
              </a:spcAft>
              <a:defRPr/>
            </a:pPr>
            <a:r>
              <a:rPr lang="en-GB" sz="4400" b="0" dirty="0"/>
              <a:t>Contraceptive effect of late pills</a:t>
            </a:r>
            <a:endParaRPr lang="en-GB" sz="4400" b="0" baseline="30000" dirty="0"/>
          </a:p>
        </p:txBody>
      </p:sp>
      <p:sp>
        <p:nvSpPr>
          <p:cNvPr id="63" name="Rectángulo 7">
            <a:extLst>
              <a:ext uri="{FF2B5EF4-FFF2-40B4-BE49-F238E27FC236}">
                <a16:creationId xmlns:a16="http://schemas.microsoft.com/office/drawing/2014/main" id="{6062C1C3-AB0E-4C4D-84B6-A242EBBC491B}"/>
              </a:ext>
            </a:extLst>
          </p:cNvPr>
          <p:cNvSpPr/>
          <p:nvPr/>
        </p:nvSpPr>
        <p:spPr>
          <a:xfrm>
            <a:off x="7877370" y="6504801"/>
            <a:ext cx="2941383" cy="276999"/>
          </a:xfrm>
          <a:prstGeom prst="rect">
            <a:avLst/>
          </a:prstGeom>
        </p:spPr>
        <p:txBody>
          <a:bodyPr wrap="none">
            <a:spAutoFit/>
          </a:bodyPr>
          <a:lstStyle/>
          <a:p>
            <a:pPr defTabSz="457200">
              <a:defRPr/>
            </a:pPr>
            <a:r>
              <a:rPr lang="en-GB" sz="1200" dirty="0" err="1"/>
              <a:t>Duijkers</a:t>
            </a:r>
            <a:r>
              <a:rPr lang="en-GB" sz="1200" dirty="0"/>
              <a:t> I, et al. Contraception. Apr 2016</a:t>
            </a:r>
          </a:p>
        </p:txBody>
      </p:sp>
      <p:sp>
        <p:nvSpPr>
          <p:cNvPr id="60" name="Content Placeholder 2"/>
          <p:cNvSpPr>
            <a:spLocks noGrp="1"/>
          </p:cNvSpPr>
          <p:nvPr>
            <p:ph idx="1"/>
          </p:nvPr>
        </p:nvSpPr>
        <p:spPr>
          <a:xfrm>
            <a:off x="838200" y="1825625"/>
            <a:ext cx="10515600" cy="2593975"/>
          </a:xfrm>
        </p:spPr>
        <p:txBody>
          <a:bodyPr/>
          <a:lstStyle/>
          <a:p>
            <a:r>
              <a:rPr lang="en-US" sz="3600" dirty="0"/>
              <a:t>Intentional 24-hr delay in administration of pills on days 3, 6, 11, and 22</a:t>
            </a:r>
          </a:p>
          <a:p>
            <a:r>
              <a:rPr lang="en-US" sz="3600" dirty="0"/>
              <a:t>Participant took 2 pills on days 4, 7, 12, and 23</a:t>
            </a:r>
          </a:p>
          <a:p>
            <a:r>
              <a:rPr lang="en-US" sz="3600" dirty="0">
                <a:solidFill>
                  <a:srgbClr val="FF3399"/>
                </a:solidFill>
              </a:rPr>
              <a:t>Efficacy likely high despite late pills</a:t>
            </a:r>
          </a:p>
        </p:txBody>
      </p:sp>
      <p:sp>
        <p:nvSpPr>
          <p:cNvPr id="61" name="Slide Number Placeholder 3">
            <a:extLst>
              <a:ext uri="{FF2B5EF4-FFF2-40B4-BE49-F238E27FC236}">
                <a16:creationId xmlns:a16="http://schemas.microsoft.com/office/drawing/2014/main" id="{331A74DB-336E-4D4F-86FF-514640C874AD}"/>
              </a:ext>
            </a:extLst>
          </p:cNvPr>
          <p:cNvSpPr txBox="1">
            <a:spLocks/>
          </p:cNvSpPr>
          <p:nvPr/>
        </p:nvSpPr>
        <p:spPr>
          <a:xfrm>
            <a:off x="8577944" y="4061493"/>
            <a:ext cx="157094" cy="153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sz="2800" dirty="0">
              <a:ea typeface="MS PGothic" panose="020B0600070205080204" pitchFamily="34" charset="-128"/>
            </a:endParaRPr>
          </a:p>
        </p:txBody>
      </p:sp>
      <p:sp>
        <p:nvSpPr>
          <p:cNvPr id="124" name="Rectángulo 7">
            <a:extLst>
              <a:ext uri="{FF2B5EF4-FFF2-40B4-BE49-F238E27FC236}">
                <a16:creationId xmlns:a16="http://schemas.microsoft.com/office/drawing/2014/main" id="{31C526ED-E357-486E-8F83-5CB9B61237B0}"/>
              </a:ext>
            </a:extLst>
          </p:cNvPr>
          <p:cNvSpPr/>
          <p:nvPr/>
        </p:nvSpPr>
        <p:spPr>
          <a:xfrm>
            <a:off x="5562600" y="4800600"/>
            <a:ext cx="795528" cy="786384"/>
          </a:xfrm>
          <a:prstGeom prst="rect">
            <a:avLst/>
          </a:prstGeom>
          <a:solidFill>
            <a:srgbClr val="C43D7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s-MX" sz="2800">
              <a:solidFill>
                <a:schemeClr val="tx1"/>
              </a:solidFill>
              <a:latin typeface="Calibri"/>
            </a:endParaRPr>
          </a:p>
        </p:txBody>
      </p:sp>
      <p:cxnSp>
        <p:nvCxnSpPr>
          <p:cNvPr id="125" name="Conector recto 15">
            <a:extLst>
              <a:ext uri="{FF2B5EF4-FFF2-40B4-BE49-F238E27FC236}">
                <a16:creationId xmlns:a16="http://schemas.microsoft.com/office/drawing/2014/main" id="{E407F0F0-149F-4A0B-ADAD-5D7B269B505A}"/>
              </a:ext>
            </a:extLst>
          </p:cNvPr>
          <p:cNvCxnSpPr>
            <a:cxnSpLocks/>
          </p:cNvCxnSpPr>
          <p:nvPr/>
        </p:nvCxnSpPr>
        <p:spPr>
          <a:xfrm>
            <a:off x="5000622" y="5586984"/>
            <a:ext cx="2180466" cy="0"/>
          </a:xfrm>
          <a:prstGeom prst="line">
            <a:avLst/>
          </a:prstGeom>
          <a:ln w="15875"/>
          <a:effectLst/>
        </p:spPr>
        <p:style>
          <a:lnRef idx="2">
            <a:schemeClr val="dk1"/>
          </a:lnRef>
          <a:fillRef idx="0">
            <a:schemeClr val="dk1"/>
          </a:fillRef>
          <a:effectRef idx="1">
            <a:schemeClr val="dk1"/>
          </a:effectRef>
          <a:fontRef idx="minor">
            <a:schemeClr val="tx1"/>
          </a:fontRef>
        </p:style>
      </p:cxnSp>
      <p:sp>
        <p:nvSpPr>
          <p:cNvPr id="126" name="CuadroTexto 16">
            <a:extLst>
              <a:ext uri="{FF2B5EF4-FFF2-40B4-BE49-F238E27FC236}">
                <a16:creationId xmlns:a16="http://schemas.microsoft.com/office/drawing/2014/main" id="{85C6004F-C734-4A49-8095-BD55D0D343C3}"/>
              </a:ext>
            </a:extLst>
          </p:cNvPr>
          <p:cNvSpPr txBox="1"/>
          <p:nvPr/>
        </p:nvSpPr>
        <p:spPr>
          <a:xfrm>
            <a:off x="5510400" y="4999523"/>
            <a:ext cx="967768" cy="523220"/>
          </a:xfrm>
          <a:prstGeom prst="rect">
            <a:avLst/>
          </a:prstGeom>
          <a:noFill/>
        </p:spPr>
        <p:txBody>
          <a:bodyPr wrap="square" rtlCol="0">
            <a:spAutoFit/>
          </a:bodyPr>
          <a:lstStyle/>
          <a:p>
            <a:pPr defTabSz="457200">
              <a:defRPr/>
            </a:pPr>
            <a:r>
              <a:rPr lang="es-MX" sz="2800" b="1" dirty="0">
                <a:latin typeface="Calibri"/>
              </a:rPr>
              <a:t>0.8%</a:t>
            </a:r>
          </a:p>
        </p:txBody>
      </p:sp>
      <p:sp>
        <p:nvSpPr>
          <p:cNvPr id="127" name="Rectángulo 24">
            <a:extLst>
              <a:ext uri="{FF2B5EF4-FFF2-40B4-BE49-F238E27FC236}">
                <a16:creationId xmlns:a16="http://schemas.microsoft.com/office/drawing/2014/main" id="{DE4E2448-D5C7-41F2-901A-0AE8BA33D14E}"/>
              </a:ext>
            </a:extLst>
          </p:cNvPr>
          <p:cNvSpPr/>
          <p:nvPr/>
        </p:nvSpPr>
        <p:spPr>
          <a:xfrm>
            <a:off x="4779415" y="5696834"/>
            <a:ext cx="2611985" cy="646331"/>
          </a:xfrm>
          <a:prstGeom prst="rect">
            <a:avLst/>
          </a:prstGeom>
        </p:spPr>
        <p:txBody>
          <a:bodyPr wrap="square">
            <a:spAutoFit/>
          </a:bodyPr>
          <a:lstStyle/>
          <a:p>
            <a:pPr algn="ctr" defTabSz="457200">
              <a:defRPr/>
            </a:pPr>
            <a:r>
              <a:rPr lang="en-US" altLang="en-US" b="1" dirty="0"/>
              <a:t>Ovulation rate </a:t>
            </a:r>
            <a:r>
              <a:rPr lang="en-US" b="1" dirty="0"/>
              <a:t>after 4  </a:t>
            </a:r>
            <a:br>
              <a:rPr lang="en-US" b="1" dirty="0"/>
            </a:br>
            <a:r>
              <a:rPr lang="en-US" b="1" dirty="0"/>
              <a:t>24-hr delays</a:t>
            </a:r>
            <a:endParaRPr lang="en-US" b="1" baseline="30000" dirty="0"/>
          </a:p>
        </p:txBody>
      </p:sp>
    </p:spTree>
    <p:extLst>
      <p:ext uri="{BB962C8B-B14F-4D97-AF65-F5344CB8AC3E}">
        <p14:creationId xmlns:p14="http://schemas.microsoft.com/office/powerpoint/2010/main" val="541622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Efficacy of DRSP-only POP by BMI</a:t>
            </a:r>
            <a:endParaRPr lang="en-US" sz="4000" dirty="0"/>
          </a:p>
        </p:txBody>
      </p:sp>
      <p:graphicFrame>
        <p:nvGraphicFramePr>
          <p:cNvPr id="6" name="Table 5">
            <a:extLst>
              <a:ext uri="{FF2B5EF4-FFF2-40B4-BE49-F238E27FC236}">
                <a16:creationId xmlns:a16="http://schemas.microsoft.com/office/drawing/2014/main" id="{A835B560-C1EE-4D93-9420-09651FFA9CB7}"/>
              </a:ext>
            </a:extLst>
          </p:cNvPr>
          <p:cNvGraphicFramePr>
            <a:graphicFrameLocks noGrp="1"/>
          </p:cNvGraphicFramePr>
          <p:nvPr>
            <p:extLst>
              <p:ext uri="{D42A27DB-BD31-4B8C-83A1-F6EECF244321}">
                <p14:modId xmlns:p14="http://schemas.microsoft.com/office/powerpoint/2010/main" val="1298303968"/>
              </p:ext>
            </p:extLst>
          </p:nvPr>
        </p:nvGraphicFramePr>
        <p:xfrm>
          <a:off x="1295401" y="2362690"/>
          <a:ext cx="10108869" cy="2818910"/>
        </p:xfrm>
        <a:graphic>
          <a:graphicData uri="http://schemas.openxmlformats.org/drawingml/2006/table">
            <a:tbl>
              <a:tblPr>
                <a:tableStyleId>{D113A9D2-9D6B-4929-AA2D-F23B5EE8CBE7}</a:tableStyleId>
              </a:tblPr>
              <a:tblGrid>
                <a:gridCol w="5345657">
                  <a:extLst>
                    <a:ext uri="{9D8B030D-6E8A-4147-A177-3AD203B41FA5}">
                      <a16:colId xmlns:a16="http://schemas.microsoft.com/office/drawing/2014/main" val="20000"/>
                    </a:ext>
                  </a:extLst>
                </a:gridCol>
                <a:gridCol w="2179009">
                  <a:extLst>
                    <a:ext uri="{9D8B030D-6E8A-4147-A177-3AD203B41FA5}">
                      <a16:colId xmlns:a16="http://schemas.microsoft.com/office/drawing/2014/main" val="20003"/>
                    </a:ext>
                  </a:extLst>
                </a:gridCol>
                <a:gridCol w="2584203">
                  <a:extLst>
                    <a:ext uri="{9D8B030D-6E8A-4147-A177-3AD203B41FA5}">
                      <a16:colId xmlns:a16="http://schemas.microsoft.com/office/drawing/2014/main" val="20005"/>
                    </a:ext>
                  </a:extLst>
                </a:gridCol>
              </a:tblGrid>
              <a:tr h="991895">
                <a:tc>
                  <a:txBody>
                    <a:bodyPr/>
                    <a:lstStyle/>
                    <a:p>
                      <a:pPr>
                        <a:lnSpc>
                          <a:spcPct val="100000"/>
                        </a:lnSpc>
                      </a:pPr>
                      <a:endParaRPr lang="en-US" sz="2000" b="0" u="none" dirty="0">
                        <a:solidFill>
                          <a:schemeClr val="tx2"/>
                        </a:solidFill>
                      </a:endParaRPr>
                    </a:p>
                  </a:txBody>
                  <a:tcPr marL="72000" marR="72000" marT="72000" marB="72000" anchor="b"/>
                </a:tc>
                <a:tc>
                  <a:txBody>
                    <a:bodyPr/>
                    <a:lstStyle/>
                    <a:p>
                      <a:pPr algn="ctr">
                        <a:lnSpc>
                          <a:spcPct val="100000"/>
                        </a:lnSpc>
                      </a:pPr>
                      <a:r>
                        <a:rPr lang="pt-BR" sz="2000" u="none" dirty="0"/>
                        <a:t>BMI &lt;30 kg/m</a:t>
                      </a:r>
                      <a:r>
                        <a:rPr lang="pt-BR" sz="2000" u="none" baseline="30000" dirty="0"/>
                        <a:t>2</a:t>
                      </a:r>
                      <a:r>
                        <a:rPr lang="pt-BR" sz="2000" u="none" dirty="0"/>
                        <a:t> </a:t>
                      </a:r>
                    </a:p>
                    <a:p>
                      <a:pPr algn="ctr">
                        <a:lnSpc>
                          <a:spcPct val="100000"/>
                        </a:lnSpc>
                      </a:pPr>
                      <a:r>
                        <a:rPr lang="pt-BR" sz="2000" u="none" dirty="0"/>
                        <a:t>N=590</a:t>
                      </a:r>
                      <a:endParaRPr lang="pt-BR" sz="2000" b="0" u="none" dirty="0">
                        <a:solidFill>
                          <a:schemeClr val="tx2"/>
                        </a:solidFill>
                      </a:endParaRPr>
                    </a:p>
                  </a:txBody>
                  <a:tcPr marL="72000" marR="72000" marT="72000" marB="72000" anchor="b"/>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u="none" dirty="0"/>
                        <a:t>BMI ≥30 kg/m</a:t>
                      </a:r>
                      <a:r>
                        <a:rPr lang="pt-BR" sz="2000" u="none" baseline="30000" dirty="0"/>
                        <a:t>2</a:t>
                      </a:r>
                      <a:r>
                        <a:rPr lang="pt-BR" sz="2000" u="none" dirty="0"/>
                        <a:t> </a:t>
                      </a:r>
                    </a:p>
                    <a:p>
                      <a:pPr marL="0" marR="0" lvl="0" indent="0" algn="ctr" defTabSz="685800" rtl="0" eaLnBrk="1" fontAlgn="auto" latinLnBrk="0" hangingPunct="1">
                        <a:lnSpc>
                          <a:spcPct val="100000"/>
                        </a:lnSpc>
                        <a:spcBef>
                          <a:spcPts val="0"/>
                        </a:spcBef>
                        <a:spcAft>
                          <a:spcPts val="0"/>
                        </a:spcAft>
                        <a:buClrTx/>
                        <a:buSzTx/>
                        <a:buFontTx/>
                        <a:buNone/>
                        <a:tabLst/>
                        <a:defRPr/>
                      </a:pPr>
                      <a:r>
                        <a:rPr lang="pt-BR" sz="2000" u="none" dirty="0"/>
                        <a:t>N=325</a:t>
                      </a:r>
                      <a:endParaRPr lang="pt-BR" sz="2000" b="0" u="none" dirty="0">
                        <a:solidFill>
                          <a:schemeClr val="tx2"/>
                        </a:solidFill>
                      </a:endParaRPr>
                    </a:p>
                  </a:txBody>
                  <a:tcPr marL="72000" marR="72000" marT="72000" marB="72000" anchor="b"/>
                </a:tc>
                <a:extLst>
                  <a:ext uri="{0D108BD9-81ED-4DB2-BD59-A6C34878D82A}">
                    <a16:rowId xmlns:a16="http://schemas.microsoft.com/office/drawing/2014/main" val="10003"/>
                  </a:ext>
                </a:extLst>
              </a:tr>
              <a:tr h="609005">
                <a:tc>
                  <a:txBody>
                    <a:bodyPr/>
                    <a:lstStyle/>
                    <a:p>
                      <a:pPr>
                        <a:lnSpc>
                          <a:spcPct val="100000"/>
                        </a:lnSpc>
                      </a:pPr>
                      <a:r>
                        <a:rPr lang="es-ES" sz="2000" u="none" kern="1200" dirty="0" err="1"/>
                        <a:t>Confirmed</a:t>
                      </a:r>
                      <a:r>
                        <a:rPr lang="es-ES" sz="2000" u="none" kern="1200" dirty="0"/>
                        <a:t> </a:t>
                      </a:r>
                      <a:r>
                        <a:rPr lang="es-ES" sz="2000" u="none" kern="1200" dirty="0" err="1"/>
                        <a:t>Pregnancy</a:t>
                      </a:r>
                      <a:r>
                        <a:rPr lang="es-ES" sz="2000" u="none" kern="1200" dirty="0"/>
                        <a:t>, n (%)</a:t>
                      </a:r>
                      <a:endParaRPr lang="en-US" sz="2000" b="0" u="none" kern="1200" dirty="0">
                        <a:solidFill>
                          <a:schemeClr val="dk1"/>
                        </a:solidFill>
                        <a:latin typeface="+mn-lt"/>
                        <a:ea typeface="+mn-ea"/>
                        <a:cs typeface="+mn-cs"/>
                      </a:endParaRPr>
                    </a:p>
                  </a:txBody>
                  <a:tcPr marL="72000" marR="72000" marT="72000" marB="72000" anchor="ctr"/>
                </a:tc>
                <a:tc>
                  <a:txBody>
                    <a:bodyPr/>
                    <a:lstStyle/>
                    <a:p>
                      <a:pPr algn="ctr">
                        <a:lnSpc>
                          <a:spcPct val="100000"/>
                        </a:lnSpc>
                      </a:pPr>
                      <a:r>
                        <a:rPr lang="es-ES" sz="2000" u="none" dirty="0"/>
                        <a:t>8 (1.4)</a:t>
                      </a:r>
                      <a:endParaRPr lang="en-US" sz="2000" b="0" u="none" dirty="0"/>
                    </a:p>
                  </a:txBody>
                  <a:tcPr marL="72000" marR="72000" marT="72000" marB="72000" anchor="ctr"/>
                </a:tc>
                <a:tc>
                  <a:txBody>
                    <a:bodyPr/>
                    <a:lstStyle/>
                    <a:p>
                      <a:pPr algn="ctr">
                        <a:lnSpc>
                          <a:spcPct val="100000"/>
                        </a:lnSpc>
                      </a:pPr>
                      <a:r>
                        <a:rPr lang="es-ES" sz="2000" u="none" dirty="0"/>
                        <a:t>4 (1.2)</a:t>
                      </a:r>
                      <a:endParaRPr lang="en-US" sz="2000" b="0" u="none" dirty="0"/>
                    </a:p>
                  </a:txBody>
                  <a:tcPr marL="72000" marR="72000" marT="72000" marB="72000" anchor="ctr"/>
                </a:tc>
                <a:extLst>
                  <a:ext uri="{0D108BD9-81ED-4DB2-BD59-A6C34878D82A}">
                    <a16:rowId xmlns:a16="http://schemas.microsoft.com/office/drawing/2014/main" val="3957658369"/>
                  </a:ext>
                </a:extLst>
              </a:tr>
              <a:tr h="609005">
                <a:tc>
                  <a:txBody>
                    <a:bodyPr/>
                    <a:lstStyle/>
                    <a:p>
                      <a:pPr>
                        <a:lnSpc>
                          <a:spcPct val="100000"/>
                        </a:lnSpc>
                      </a:pPr>
                      <a:r>
                        <a:rPr lang="en-US" sz="2000" u="none" dirty="0"/>
                        <a:t>Pearl Index for evaluable cycles (95% CI)</a:t>
                      </a:r>
                      <a:endParaRPr lang="en-US" sz="2000" b="0" u="none" dirty="0"/>
                    </a:p>
                  </a:txBody>
                  <a:tcPr marL="72000" marR="72000" marT="72000" marB="72000" anchor="ctr"/>
                </a:tc>
                <a:tc>
                  <a:txBody>
                    <a:bodyPr/>
                    <a:lstStyle/>
                    <a:p>
                      <a:pPr algn="ctr">
                        <a:lnSpc>
                          <a:spcPct val="100000"/>
                        </a:lnSpc>
                      </a:pPr>
                      <a:r>
                        <a:rPr lang="en-US" sz="2000" u="none" dirty="0"/>
                        <a:t>3.0 (1.3–5.8)</a:t>
                      </a:r>
                      <a:endParaRPr lang="en-US" sz="2000" b="0" u="none" dirty="0"/>
                    </a:p>
                  </a:txBody>
                  <a:tcPr marL="72000" marR="72000" marT="72000" marB="72000" anchor="ctr"/>
                </a:tc>
                <a:tc>
                  <a:txBody>
                    <a:bodyPr/>
                    <a:lstStyle/>
                    <a:p>
                      <a:pPr algn="ctr">
                        <a:lnSpc>
                          <a:spcPct val="100000"/>
                        </a:lnSpc>
                      </a:pPr>
                      <a:r>
                        <a:rPr lang="en-US" sz="2000" u="none" dirty="0"/>
                        <a:t>2.9 (0.8–7.3)</a:t>
                      </a:r>
                      <a:endParaRPr lang="en-US" sz="2000" b="0" u="none" dirty="0"/>
                    </a:p>
                  </a:txBody>
                  <a:tcPr marL="72000" marR="72000" marT="72000" marB="72000" anchor="ctr"/>
                </a:tc>
                <a:extLst>
                  <a:ext uri="{0D108BD9-81ED-4DB2-BD59-A6C34878D82A}">
                    <a16:rowId xmlns:a16="http://schemas.microsoft.com/office/drawing/2014/main" val="10004"/>
                  </a:ext>
                </a:extLst>
              </a:tr>
              <a:tr h="609005">
                <a:tc>
                  <a:txBody>
                    <a:bodyPr/>
                    <a:lstStyle/>
                    <a:p>
                      <a:pPr marL="0" indent="0">
                        <a:lnSpc>
                          <a:spcPct val="100000"/>
                        </a:lnSpc>
                      </a:pPr>
                      <a:r>
                        <a:rPr lang="en-US" sz="2000" u="none" dirty="0"/>
                        <a:t>Evaluable cycles </a:t>
                      </a:r>
                      <a:endParaRPr lang="en-US" sz="2000" b="0" u="none" dirty="0"/>
                    </a:p>
                  </a:txBody>
                  <a:tcPr marL="72000" marR="72000" marT="72000" marB="72000" anchor="ctr"/>
                </a:tc>
                <a:tc>
                  <a:txBody>
                    <a:bodyPr/>
                    <a:lstStyle/>
                    <a:p>
                      <a:pPr algn="ctr">
                        <a:lnSpc>
                          <a:spcPct val="100000"/>
                        </a:lnSpc>
                      </a:pPr>
                      <a:r>
                        <a:rPr lang="en-US" sz="2000" u="none" dirty="0"/>
                        <a:t>3520</a:t>
                      </a:r>
                      <a:endParaRPr lang="en-US" sz="2000" b="0" u="none" dirty="0"/>
                    </a:p>
                  </a:txBody>
                  <a:tcPr marL="72000" marR="72000" marT="72000" marB="72000" anchor="ctr"/>
                </a:tc>
                <a:tc>
                  <a:txBody>
                    <a:bodyPr/>
                    <a:lstStyle/>
                    <a:p>
                      <a:pPr algn="ctr">
                        <a:lnSpc>
                          <a:spcPct val="100000"/>
                        </a:lnSpc>
                      </a:pPr>
                      <a:r>
                        <a:rPr lang="en-US" sz="2000" u="none" dirty="0"/>
                        <a:t>1817</a:t>
                      </a:r>
                      <a:endParaRPr lang="en-US" sz="2000" b="0" u="none" dirty="0"/>
                    </a:p>
                  </a:txBody>
                  <a:tcPr marL="72000" marR="72000" marT="72000" marB="72000" anchor="ct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3FAEFF90-A57D-45C0-0C50-E21DF8519844}"/>
              </a:ext>
            </a:extLst>
          </p:cNvPr>
          <p:cNvSpPr txBox="1"/>
          <p:nvPr/>
        </p:nvSpPr>
        <p:spPr>
          <a:xfrm>
            <a:off x="8915400" y="6400801"/>
            <a:ext cx="3124200" cy="276999"/>
          </a:xfrm>
          <a:prstGeom prst="rect">
            <a:avLst/>
          </a:prstGeom>
          <a:noFill/>
        </p:spPr>
        <p:txBody>
          <a:bodyPr wrap="square">
            <a:spAutoFit/>
          </a:bodyPr>
          <a:lstStyle/>
          <a:p>
            <a:r>
              <a:rPr lang="en-GB" sz="1200" dirty="0">
                <a:ea typeface="Times New Roman" panose="02020603050405020304" pitchFamily="18" charset="0"/>
                <a:cs typeface="Times New Roman" panose="02020603050405020304" pitchFamily="18" charset="0"/>
              </a:rPr>
              <a:t>Kimble T, et al. Contracept X. 2020 Jan 30</a:t>
            </a:r>
            <a:endParaRPr lang="en-US" sz="1200" dirty="0"/>
          </a:p>
        </p:txBody>
      </p:sp>
      <p:sp>
        <p:nvSpPr>
          <p:cNvPr id="3" name="Rounded Rectangle 2"/>
          <p:cNvSpPr/>
          <p:nvPr/>
        </p:nvSpPr>
        <p:spPr>
          <a:xfrm>
            <a:off x="1295400" y="3915969"/>
            <a:ext cx="10108869" cy="68580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50014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s-PA" sz="4000" dirty="0"/>
              <a:t>Discontinuation of </a:t>
            </a:r>
            <a:r>
              <a:rPr lang="en-GB" altLang="es-PA" sz="4000" dirty="0" err="1"/>
              <a:t>drospirenone</a:t>
            </a:r>
            <a:r>
              <a:rPr lang="en-GB" altLang="es-PA" sz="4000" dirty="0"/>
              <a:t> due to bleeding pattern during all clinical studies was minimal</a:t>
            </a:r>
            <a:endParaRPr lang="en-US" sz="4000" dirty="0"/>
          </a:p>
        </p:txBody>
      </p:sp>
      <p:sp>
        <p:nvSpPr>
          <p:cNvPr id="4" name="Título 2">
            <a:extLst>
              <a:ext uri="{FF2B5EF4-FFF2-40B4-BE49-F238E27FC236}">
                <a16:creationId xmlns:a16="http://schemas.microsoft.com/office/drawing/2014/main" id="{4C8F064B-DE56-405F-BC04-29F9BE8860C6}"/>
              </a:ext>
            </a:extLst>
          </p:cNvPr>
          <p:cNvSpPr txBox="1">
            <a:spLocks/>
          </p:cNvSpPr>
          <p:nvPr/>
        </p:nvSpPr>
        <p:spPr>
          <a:xfrm>
            <a:off x="5943600" y="1828801"/>
            <a:ext cx="5943600" cy="3581400"/>
          </a:xfrm>
          <a:prstGeom prst="rect">
            <a:avLst/>
          </a:prstGeom>
        </p:spPr>
        <p:txBody>
          <a:bodyPr vert="horz" lIns="0" tIns="0" rIns="0" bIns="0" rtlCol="0" anchor="t">
            <a:noAutofit/>
          </a:bodyPr>
          <a:lstStyle>
            <a:lvl1pPr algn="l" defTabSz="457200" rtl="0" eaLnBrk="0" fontAlgn="base" hangingPunct="0">
              <a:lnSpc>
                <a:spcPct val="90000"/>
              </a:lnSpc>
              <a:spcBef>
                <a:spcPct val="0"/>
              </a:spcBef>
              <a:spcAft>
                <a:spcPct val="0"/>
              </a:spcAft>
              <a:defRPr lang="en-US" sz="2400" b="1" kern="1200" spc="-30">
                <a:solidFill>
                  <a:schemeClr val="tx2"/>
                </a:solidFill>
                <a:latin typeface="+mj-lt"/>
                <a:ea typeface="+mn-ea"/>
                <a:cs typeface="Arial" panose="020B0604020202020204" pitchFamily="34" charset="0"/>
              </a:defRPr>
            </a:lvl1pPr>
            <a:lvl2pPr algn="l" defTabSz="457200" rtl="0" eaLnBrk="0" fontAlgn="base" hangingPunct="0">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2pPr>
            <a:lvl3pPr algn="l" defTabSz="457200" rtl="0" eaLnBrk="0" fontAlgn="base" hangingPunct="0">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3pPr>
            <a:lvl4pPr algn="l" defTabSz="457200" rtl="0" eaLnBrk="0" fontAlgn="base" hangingPunct="0">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4pPr>
            <a:lvl5pPr algn="l" defTabSz="457200" rtl="0" eaLnBrk="0" fontAlgn="base" hangingPunct="0">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5pPr>
            <a:lvl6pPr marL="457200" algn="l" defTabSz="457200" rtl="0" fontAlgn="base">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6pPr>
            <a:lvl7pPr marL="914400" algn="l" defTabSz="457200" rtl="0" fontAlgn="base">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7pPr>
            <a:lvl8pPr marL="1371600" algn="l" defTabSz="457200" rtl="0" fontAlgn="base">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8pPr>
            <a:lvl9pPr marL="1828800" algn="l" defTabSz="457200" rtl="0" fontAlgn="base">
              <a:lnSpc>
                <a:spcPct val="90000"/>
              </a:lnSpc>
              <a:spcBef>
                <a:spcPct val="0"/>
              </a:spcBef>
              <a:spcAft>
                <a:spcPct val="0"/>
              </a:spcAft>
              <a:defRPr sz="2400" b="1">
                <a:solidFill>
                  <a:schemeClr val="tx2"/>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defRPr/>
            </a:pPr>
            <a:r>
              <a:rPr lang="es-ES" b="0" dirty="0" err="1">
                <a:solidFill>
                  <a:schemeClr val="tx1"/>
                </a:solidFill>
                <a:latin typeface="+mn-lt"/>
              </a:rPr>
              <a:t>Scheduled</a:t>
            </a:r>
            <a:r>
              <a:rPr lang="es-ES" b="0" dirty="0">
                <a:solidFill>
                  <a:schemeClr val="tx1"/>
                </a:solidFill>
                <a:latin typeface="+mn-lt"/>
              </a:rPr>
              <a:t> and </a:t>
            </a:r>
            <a:r>
              <a:rPr lang="es-ES" b="0" dirty="0" err="1">
                <a:solidFill>
                  <a:schemeClr val="tx1"/>
                </a:solidFill>
                <a:latin typeface="+mn-lt"/>
              </a:rPr>
              <a:t>unscheduled</a:t>
            </a:r>
            <a:r>
              <a:rPr lang="es-ES" b="0" dirty="0">
                <a:solidFill>
                  <a:schemeClr val="tx1"/>
                </a:solidFill>
                <a:latin typeface="+mn-lt"/>
              </a:rPr>
              <a:t> </a:t>
            </a:r>
            <a:r>
              <a:rPr lang="es-ES" b="0" dirty="0" err="1">
                <a:solidFill>
                  <a:schemeClr val="tx1"/>
                </a:solidFill>
                <a:latin typeface="+mn-lt"/>
              </a:rPr>
              <a:t>bleeding</a:t>
            </a:r>
            <a:r>
              <a:rPr lang="es-ES" b="0" dirty="0">
                <a:solidFill>
                  <a:schemeClr val="tx1"/>
                </a:solidFill>
                <a:latin typeface="+mn-lt"/>
              </a:rPr>
              <a:t> </a:t>
            </a:r>
            <a:r>
              <a:rPr lang="es-ES" b="0" dirty="0" err="1">
                <a:solidFill>
                  <a:schemeClr val="tx1"/>
                </a:solidFill>
                <a:latin typeface="+mn-lt"/>
              </a:rPr>
              <a:t>days</a:t>
            </a:r>
            <a:r>
              <a:rPr lang="es-ES" b="0" dirty="0">
                <a:solidFill>
                  <a:schemeClr val="tx1"/>
                </a:solidFill>
                <a:latin typeface="+mn-lt"/>
              </a:rPr>
              <a:t> </a:t>
            </a:r>
            <a:r>
              <a:rPr lang="es-ES" b="0" dirty="0" err="1">
                <a:solidFill>
                  <a:schemeClr val="tx1"/>
                </a:solidFill>
                <a:latin typeface="+mn-lt"/>
              </a:rPr>
              <a:t>declined</a:t>
            </a:r>
            <a:r>
              <a:rPr lang="es-ES" b="0" dirty="0">
                <a:solidFill>
                  <a:schemeClr val="tx1"/>
                </a:solidFill>
                <a:latin typeface="+mn-lt"/>
              </a:rPr>
              <a:t> </a:t>
            </a:r>
            <a:r>
              <a:rPr lang="es-ES" b="0" dirty="0" err="1">
                <a:solidFill>
                  <a:schemeClr val="tx1"/>
                </a:solidFill>
                <a:latin typeface="+mn-lt"/>
              </a:rPr>
              <a:t>over</a:t>
            </a:r>
            <a:r>
              <a:rPr lang="es-ES" b="0" dirty="0">
                <a:solidFill>
                  <a:schemeClr val="tx1"/>
                </a:solidFill>
                <a:latin typeface="+mn-lt"/>
              </a:rPr>
              <a:t> time</a:t>
            </a:r>
          </a:p>
          <a:p>
            <a:pPr marL="342900" indent="-342900">
              <a:buFont typeface="Arial" panose="020B0604020202020204" pitchFamily="34" charset="0"/>
              <a:buChar char="•"/>
              <a:defRPr/>
            </a:pPr>
            <a:endParaRPr lang="es-ES" b="0" dirty="0">
              <a:solidFill>
                <a:schemeClr val="tx1"/>
              </a:solidFill>
              <a:latin typeface="+mn-lt"/>
            </a:endParaRPr>
          </a:p>
          <a:p>
            <a:pPr marL="342900" indent="-342900">
              <a:buFont typeface="Arial" panose="020B0604020202020204" pitchFamily="34" charset="0"/>
              <a:buChar char="•"/>
              <a:defRPr/>
            </a:pPr>
            <a:r>
              <a:rPr lang="en-US" altLang="es-PA" b="0" dirty="0">
                <a:solidFill>
                  <a:schemeClr val="tx1"/>
                </a:solidFill>
                <a:latin typeface="Arial" panose="020B0604020202020204" pitchFamily="34" charset="0"/>
              </a:rPr>
              <a:t>Percentage of women with unscheduled bleedings decreased from 71.4% in cycle 2 to 47.1% in cycle 13 </a:t>
            </a:r>
          </a:p>
          <a:p>
            <a:pPr>
              <a:defRPr/>
            </a:pPr>
            <a:endParaRPr lang="es-ES" b="0" dirty="0">
              <a:solidFill>
                <a:schemeClr val="tx1"/>
              </a:solidFill>
              <a:latin typeface="+mn-lt"/>
            </a:endParaRPr>
          </a:p>
          <a:p>
            <a:pPr marL="342900" indent="-342900">
              <a:buFont typeface="Arial" panose="020B0604020202020204" pitchFamily="34" charset="0"/>
              <a:buChar char="•"/>
              <a:defRPr/>
            </a:pPr>
            <a:r>
              <a:rPr lang="es-ES" b="0" dirty="0">
                <a:solidFill>
                  <a:schemeClr val="tx1"/>
                </a:solidFill>
                <a:latin typeface="+mn-lt"/>
              </a:rPr>
              <a:t>3.5% of </a:t>
            </a:r>
            <a:r>
              <a:rPr lang="es-ES" b="0" dirty="0" err="1">
                <a:solidFill>
                  <a:schemeClr val="tx1"/>
                </a:solidFill>
                <a:latin typeface="+mn-lt"/>
              </a:rPr>
              <a:t>participants</a:t>
            </a:r>
            <a:r>
              <a:rPr lang="es-ES" b="0" dirty="0">
                <a:solidFill>
                  <a:schemeClr val="tx1"/>
                </a:solidFill>
                <a:latin typeface="+mn-lt"/>
              </a:rPr>
              <a:t> </a:t>
            </a:r>
            <a:r>
              <a:rPr lang="es-ES" b="0" dirty="0" err="1">
                <a:solidFill>
                  <a:schemeClr val="tx1"/>
                </a:solidFill>
                <a:latin typeface="+mn-lt"/>
              </a:rPr>
              <a:t>discontinuedDRSP</a:t>
            </a:r>
            <a:r>
              <a:rPr lang="es-ES" b="0" dirty="0">
                <a:solidFill>
                  <a:schemeClr val="tx1"/>
                </a:solidFill>
                <a:latin typeface="+mn-lt"/>
              </a:rPr>
              <a:t> </a:t>
            </a:r>
            <a:r>
              <a:rPr lang="es-ES" b="0" dirty="0" err="1">
                <a:solidFill>
                  <a:schemeClr val="tx1"/>
                </a:solidFill>
                <a:latin typeface="+mn-lt"/>
              </a:rPr>
              <a:t>during</a:t>
            </a:r>
            <a:r>
              <a:rPr lang="es-ES" b="0" dirty="0">
                <a:solidFill>
                  <a:schemeClr val="tx1"/>
                </a:solidFill>
                <a:latin typeface="+mn-lt"/>
              </a:rPr>
              <a:t> </a:t>
            </a:r>
            <a:r>
              <a:rPr lang="es-ES" b="0" dirty="0" err="1">
                <a:solidFill>
                  <a:schemeClr val="tx1"/>
                </a:solidFill>
                <a:latin typeface="+mn-lt"/>
              </a:rPr>
              <a:t>all</a:t>
            </a:r>
            <a:r>
              <a:rPr lang="es-ES" b="0" dirty="0">
                <a:solidFill>
                  <a:schemeClr val="tx1"/>
                </a:solidFill>
                <a:latin typeface="+mn-lt"/>
              </a:rPr>
              <a:t> of </a:t>
            </a:r>
            <a:r>
              <a:rPr lang="es-ES" b="0" dirty="0" err="1">
                <a:solidFill>
                  <a:schemeClr val="tx1"/>
                </a:solidFill>
                <a:latin typeface="+mn-lt"/>
              </a:rPr>
              <a:t>the</a:t>
            </a:r>
            <a:r>
              <a:rPr lang="es-ES" b="0" dirty="0">
                <a:solidFill>
                  <a:schemeClr val="tx1"/>
                </a:solidFill>
                <a:latin typeface="+mn-lt"/>
              </a:rPr>
              <a:t> </a:t>
            </a:r>
            <a:r>
              <a:rPr lang="es-ES" b="0" dirty="0" err="1">
                <a:solidFill>
                  <a:schemeClr val="tx1"/>
                </a:solidFill>
                <a:latin typeface="+mn-lt"/>
              </a:rPr>
              <a:t>clinical</a:t>
            </a:r>
            <a:r>
              <a:rPr lang="es-ES" b="0" dirty="0">
                <a:solidFill>
                  <a:schemeClr val="tx1"/>
                </a:solidFill>
                <a:latin typeface="+mn-lt"/>
              </a:rPr>
              <a:t> </a:t>
            </a:r>
            <a:r>
              <a:rPr lang="es-ES" b="0" dirty="0" err="1">
                <a:solidFill>
                  <a:schemeClr val="tx1"/>
                </a:solidFill>
                <a:latin typeface="+mn-lt"/>
              </a:rPr>
              <a:t>trials</a:t>
            </a:r>
            <a:r>
              <a:rPr lang="es-ES" b="0" dirty="0">
                <a:solidFill>
                  <a:schemeClr val="tx1"/>
                </a:solidFill>
                <a:latin typeface="+mn-lt"/>
              </a:rPr>
              <a:t> </a:t>
            </a:r>
            <a:r>
              <a:rPr lang="es-ES" b="0" dirty="0" err="1">
                <a:solidFill>
                  <a:schemeClr val="tx1"/>
                </a:solidFill>
                <a:latin typeface="+mn-lt"/>
              </a:rPr>
              <a:t>due</a:t>
            </a:r>
            <a:r>
              <a:rPr lang="es-ES" b="0" dirty="0">
                <a:solidFill>
                  <a:schemeClr val="tx1"/>
                </a:solidFill>
                <a:latin typeface="+mn-lt"/>
              </a:rPr>
              <a:t> to </a:t>
            </a:r>
            <a:r>
              <a:rPr lang="es-ES" b="0" dirty="0" err="1">
                <a:solidFill>
                  <a:schemeClr val="tx1"/>
                </a:solidFill>
                <a:latin typeface="+mn-lt"/>
              </a:rPr>
              <a:t>unacceptable</a:t>
            </a:r>
            <a:r>
              <a:rPr lang="es-ES" b="0" dirty="0">
                <a:solidFill>
                  <a:schemeClr val="tx1"/>
                </a:solidFill>
                <a:latin typeface="+mn-lt"/>
              </a:rPr>
              <a:t> </a:t>
            </a:r>
            <a:r>
              <a:rPr lang="es-ES" b="0" dirty="0" err="1">
                <a:solidFill>
                  <a:schemeClr val="tx1"/>
                </a:solidFill>
                <a:latin typeface="+mn-lt"/>
              </a:rPr>
              <a:t>bleeding</a:t>
            </a:r>
            <a:r>
              <a:rPr lang="es-ES" b="0" dirty="0">
                <a:solidFill>
                  <a:schemeClr val="tx1"/>
                </a:solidFill>
                <a:latin typeface="+mn-lt"/>
              </a:rPr>
              <a:t> </a:t>
            </a:r>
            <a:r>
              <a:rPr lang="es-ES" b="0" dirty="0" err="1">
                <a:solidFill>
                  <a:schemeClr val="tx1"/>
                </a:solidFill>
                <a:latin typeface="+mn-lt"/>
              </a:rPr>
              <a:t>patterns</a:t>
            </a:r>
            <a:br>
              <a:rPr lang="es-ES" b="0" dirty="0">
                <a:solidFill>
                  <a:srgbClr val="FF3399"/>
                </a:solidFill>
                <a:latin typeface="+mn-lt"/>
              </a:rPr>
            </a:br>
            <a:endParaRPr lang="es-ES_tradnl" b="0" dirty="0">
              <a:solidFill>
                <a:srgbClr val="FF3399"/>
              </a:solidFill>
              <a:latin typeface="+mn-lt"/>
            </a:endParaRPr>
          </a:p>
        </p:txBody>
      </p:sp>
      <p:sp>
        <p:nvSpPr>
          <p:cNvPr id="8" name="Textfeld 5">
            <a:extLst>
              <a:ext uri="{FF2B5EF4-FFF2-40B4-BE49-F238E27FC236}">
                <a16:creationId xmlns:a16="http://schemas.microsoft.com/office/drawing/2014/main" id="{A568F8D8-CA39-4DBC-A2B7-DF9D8C832102}"/>
              </a:ext>
            </a:extLst>
          </p:cNvPr>
          <p:cNvSpPr txBox="1"/>
          <p:nvPr/>
        </p:nvSpPr>
        <p:spPr>
          <a:xfrm>
            <a:off x="1371600" y="5639699"/>
            <a:ext cx="9448800" cy="707886"/>
          </a:xfrm>
          <a:prstGeom prst="rect">
            <a:avLst/>
          </a:prstGeom>
          <a:noFill/>
        </p:spPr>
        <p:txBody>
          <a:bodyPr wrap="square" rtlCol="0">
            <a:spAutoFit/>
          </a:bodyPr>
          <a:lstStyle/>
          <a:p>
            <a:pPr algn="ctr" defTabSz="457200">
              <a:defRPr/>
            </a:pPr>
            <a:r>
              <a:rPr lang="es-ES" sz="4000" dirty="0">
                <a:solidFill>
                  <a:srgbClr val="FF3399"/>
                </a:solidFill>
                <a:latin typeface="Calibri"/>
              </a:rPr>
              <a:t>96.5% </a:t>
            </a:r>
            <a:r>
              <a:rPr lang="es-ES" sz="4000" dirty="0" err="1">
                <a:solidFill>
                  <a:srgbClr val="FF3399"/>
                </a:solidFill>
                <a:latin typeface="Calibri"/>
              </a:rPr>
              <a:t>acceptability</a:t>
            </a:r>
            <a:r>
              <a:rPr lang="es-ES" sz="4000" dirty="0">
                <a:solidFill>
                  <a:srgbClr val="FF3399"/>
                </a:solidFill>
                <a:latin typeface="Calibri"/>
              </a:rPr>
              <a:t> of </a:t>
            </a:r>
            <a:r>
              <a:rPr lang="es-ES" sz="4000" dirty="0" err="1">
                <a:solidFill>
                  <a:srgbClr val="FF3399"/>
                </a:solidFill>
                <a:latin typeface="Calibri"/>
              </a:rPr>
              <a:t>bleeding</a:t>
            </a:r>
            <a:r>
              <a:rPr lang="es-ES" sz="4000" dirty="0">
                <a:solidFill>
                  <a:srgbClr val="FF3399"/>
                </a:solidFill>
                <a:latin typeface="Calibri"/>
              </a:rPr>
              <a:t> </a:t>
            </a:r>
            <a:r>
              <a:rPr lang="es-ES" sz="4000" dirty="0" err="1">
                <a:solidFill>
                  <a:srgbClr val="FF3399"/>
                </a:solidFill>
                <a:latin typeface="Calibri"/>
              </a:rPr>
              <a:t>pattern</a:t>
            </a:r>
            <a:endParaRPr lang="es-ES" sz="4000" dirty="0">
              <a:solidFill>
                <a:srgbClr val="FF3399"/>
              </a:solidFill>
              <a:latin typeface="Calibri"/>
            </a:endParaRPr>
          </a:p>
        </p:txBody>
      </p:sp>
      <p:sp>
        <p:nvSpPr>
          <p:cNvPr id="10" name="Rectangle 9"/>
          <p:cNvSpPr/>
          <p:nvPr/>
        </p:nvSpPr>
        <p:spPr>
          <a:xfrm>
            <a:off x="9144000" y="6412468"/>
            <a:ext cx="3048000" cy="646331"/>
          </a:xfrm>
          <a:prstGeom prst="rect">
            <a:avLst/>
          </a:prstGeom>
        </p:spPr>
        <p:txBody>
          <a:bodyPr wrap="square">
            <a:spAutoFit/>
          </a:bodyPr>
          <a:lstStyle/>
          <a:p>
            <a:pPr lvl="0">
              <a:defRPr/>
            </a:pPr>
            <a:r>
              <a:rPr lang="en-US" dirty="0">
                <a:ea typeface="Times New Roman" panose="02020603050405020304" pitchFamily="18" charset="0"/>
                <a:cs typeface="Times New Roman" panose="02020603050405020304" pitchFamily="18" charset="0"/>
              </a:rPr>
              <a:t>Palacios 2020. Kimble 2020.</a:t>
            </a:r>
          </a:p>
        </p:txBody>
      </p:sp>
      <p:pic>
        <p:nvPicPr>
          <p:cNvPr id="2050" name="Picture 2"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4638675" cy="35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58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837"/>
            <a:ext cx="12192000" cy="1325563"/>
          </a:xfrm>
        </p:spPr>
        <p:txBody>
          <a:bodyPr/>
          <a:lstStyle/>
          <a:p>
            <a:r>
              <a:rPr lang="en-US" dirty="0"/>
              <a:t>DRSP POP safety and side effects</a:t>
            </a:r>
          </a:p>
        </p:txBody>
      </p:sp>
      <p:sp>
        <p:nvSpPr>
          <p:cNvPr id="4" name="Rectángulo 4">
            <a:extLst>
              <a:ext uri="{FF2B5EF4-FFF2-40B4-BE49-F238E27FC236}">
                <a16:creationId xmlns:a16="http://schemas.microsoft.com/office/drawing/2014/main" id="{539B4D16-5FFD-441F-BBAF-EA946B44A48E}"/>
              </a:ext>
            </a:extLst>
          </p:cNvPr>
          <p:cNvSpPr/>
          <p:nvPr/>
        </p:nvSpPr>
        <p:spPr>
          <a:xfrm>
            <a:off x="3741011" y="5853421"/>
            <a:ext cx="2126389" cy="646331"/>
          </a:xfrm>
          <a:prstGeom prst="rect">
            <a:avLst/>
          </a:prstGeom>
        </p:spPr>
        <p:txBody>
          <a:bodyPr wrap="square">
            <a:spAutoFit/>
          </a:bodyPr>
          <a:lstStyle/>
          <a:p>
            <a:pPr algn="ctr" defTabSz="457200">
              <a:defRPr/>
            </a:pPr>
            <a:r>
              <a:rPr lang="en-GB" dirty="0">
                <a:cs typeface="Arial" panose="020B0604020202020204" pitchFamily="34" charset="0"/>
              </a:rPr>
              <a:t>Safe for </a:t>
            </a:r>
            <a:r>
              <a:rPr lang="en-GB" b="1" dirty="0">
                <a:solidFill>
                  <a:srgbClr val="CD319B"/>
                </a:solidFill>
                <a:cs typeface="Arial" panose="020B0604020202020204" pitchFamily="34" charset="0"/>
              </a:rPr>
              <a:t>lactating women</a:t>
            </a:r>
          </a:p>
        </p:txBody>
      </p:sp>
      <p:sp>
        <p:nvSpPr>
          <p:cNvPr id="5" name="Rectángulo 5">
            <a:extLst>
              <a:ext uri="{FF2B5EF4-FFF2-40B4-BE49-F238E27FC236}">
                <a16:creationId xmlns:a16="http://schemas.microsoft.com/office/drawing/2014/main" id="{4878D19C-2B74-4519-B66C-533698927E87}"/>
              </a:ext>
            </a:extLst>
          </p:cNvPr>
          <p:cNvSpPr/>
          <p:nvPr/>
        </p:nvSpPr>
        <p:spPr>
          <a:xfrm>
            <a:off x="2231649" y="3276603"/>
            <a:ext cx="2464619" cy="1200329"/>
          </a:xfrm>
          <a:prstGeom prst="rect">
            <a:avLst/>
          </a:prstGeom>
        </p:spPr>
        <p:txBody>
          <a:bodyPr wrap="square">
            <a:spAutoFit/>
          </a:bodyPr>
          <a:lstStyle/>
          <a:p>
            <a:pPr algn="ctr" defTabSz="457200">
              <a:defRPr/>
            </a:pPr>
            <a:r>
              <a:rPr lang="en-GB" b="1" dirty="0">
                <a:solidFill>
                  <a:srgbClr val="CD319B"/>
                </a:solidFill>
                <a:cs typeface="Arial" panose="020B0604020202020204" pitchFamily="34" charset="0"/>
              </a:rPr>
              <a:t>No thromboembolic events </a:t>
            </a:r>
            <a:r>
              <a:rPr lang="en-GB" dirty="0">
                <a:cs typeface="Arial" panose="020B0604020202020204" pitchFamily="34" charset="0"/>
              </a:rPr>
              <a:t>were reported in the entire clinical program </a:t>
            </a:r>
          </a:p>
        </p:txBody>
      </p:sp>
      <p:sp>
        <p:nvSpPr>
          <p:cNvPr id="6" name="Rectángulo 6">
            <a:extLst>
              <a:ext uri="{FF2B5EF4-FFF2-40B4-BE49-F238E27FC236}">
                <a16:creationId xmlns:a16="http://schemas.microsoft.com/office/drawing/2014/main" id="{9D5F9D26-D7CD-41E7-82E1-2A965CF523B3}"/>
              </a:ext>
            </a:extLst>
          </p:cNvPr>
          <p:cNvSpPr/>
          <p:nvPr/>
        </p:nvSpPr>
        <p:spPr>
          <a:xfrm>
            <a:off x="635445" y="5877672"/>
            <a:ext cx="2739479" cy="923330"/>
          </a:xfrm>
          <a:prstGeom prst="rect">
            <a:avLst/>
          </a:prstGeom>
        </p:spPr>
        <p:txBody>
          <a:bodyPr wrap="square">
            <a:spAutoFit/>
          </a:bodyPr>
          <a:lstStyle/>
          <a:p>
            <a:pPr algn="ctr" defTabSz="457200">
              <a:defRPr/>
            </a:pPr>
            <a:r>
              <a:rPr lang="en-GB" dirty="0">
                <a:cs typeface="Arial" panose="020B0604020202020204" pitchFamily="34" charset="0"/>
              </a:rPr>
              <a:t>No changes in </a:t>
            </a:r>
            <a:r>
              <a:rPr lang="en-GB" b="1" dirty="0">
                <a:solidFill>
                  <a:srgbClr val="CD319B"/>
                </a:solidFill>
                <a:cs typeface="Arial" panose="020B0604020202020204" pitchFamily="34" charset="0"/>
              </a:rPr>
              <a:t>haemostatic parameters </a:t>
            </a:r>
          </a:p>
        </p:txBody>
      </p:sp>
      <p:sp>
        <p:nvSpPr>
          <p:cNvPr id="7" name="Rectángulo 7">
            <a:extLst>
              <a:ext uri="{FF2B5EF4-FFF2-40B4-BE49-F238E27FC236}">
                <a16:creationId xmlns:a16="http://schemas.microsoft.com/office/drawing/2014/main" id="{0F733E99-2263-47C7-AF3D-F3E08CDF4524}"/>
              </a:ext>
            </a:extLst>
          </p:cNvPr>
          <p:cNvSpPr/>
          <p:nvPr/>
        </p:nvSpPr>
        <p:spPr>
          <a:xfrm>
            <a:off x="5106169" y="3276600"/>
            <a:ext cx="2297038" cy="1200329"/>
          </a:xfrm>
          <a:prstGeom prst="rect">
            <a:avLst/>
          </a:prstGeom>
        </p:spPr>
        <p:txBody>
          <a:bodyPr wrap="square">
            <a:spAutoFit/>
          </a:bodyPr>
          <a:lstStyle/>
          <a:p>
            <a:pPr algn="ctr" defTabSz="457200">
              <a:defRPr/>
            </a:pPr>
            <a:r>
              <a:rPr lang="en-GB" b="1" dirty="0">
                <a:solidFill>
                  <a:srgbClr val="CD319B"/>
                </a:solidFill>
                <a:cs typeface="Arial" panose="020B0604020202020204" pitchFamily="34" charset="0"/>
              </a:rPr>
              <a:t>No serious </a:t>
            </a:r>
            <a:r>
              <a:rPr lang="en-GB" altLang="es-ES" b="1" dirty="0">
                <a:solidFill>
                  <a:srgbClr val="CD319B"/>
                </a:solidFill>
                <a:cs typeface="Arial" panose="020B0604020202020204" pitchFamily="34" charset="0"/>
              </a:rPr>
              <a:t>adverse events </a:t>
            </a:r>
            <a:r>
              <a:rPr lang="en-GB" altLang="es-ES" dirty="0">
                <a:cs typeface="Arial" panose="020B0604020202020204" pitchFamily="34" charset="0"/>
              </a:rPr>
              <a:t>occurred during the Phase III studies</a:t>
            </a:r>
          </a:p>
        </p:txBody>
      </p:sp>
      <p:sp>
        <p:nvSpPr>
          <p:cNvPr id="8" name="Rectángulo 8">
            <a:extLst>
              <a:ext uri="{FF2B5EF4-FFF2-40B4-BE49-F238E27FC236}">
                <a16:creationId xmlns:a16="http://schemas.microsoft.com/office/drawing/2014/main" id="{FDB89131-A74B-411C-AD34-BFF85AB1BFA6}"/>
              </a:ext>
            </a:extLst>
          </p:cNvPr>
          <p:cNvSpPr/>
          <p:nvPr/>
        </p:nvSpPr>
        <p:spPr>
          <a:xfrm>
            <a:off x="7941797" y="3276600"/>
            <a:ext cx="2397511" cy="1200329"/>
          </a:xfrm>
          <a:prstGeom prst="rect">
            <a:avLst/>
          </a:prstGeom>
        </p:spPr>
        <p:txBody>
          <a:bodyPr wrap="square">
            <a:spAutoFit/>
          </a:bodyPr>
          <a:lstStyle/>
          <a:p>
            <a:pPr algn="ctr" defTabSz="457200">
              <a:defRPr/>
            </a:pPr>
            <a:r>
              <a:rPr lang="en-GB" b="1" dirty="0">
                <a:solidFill>
                  <a:srgbClr val="CD319B"/>
                </a:solidFill>
                <a:cs typeface="Arial" panose="020B0604020202020204" pitchFamily="34" charset="0"/>
              </a:rPr>
              <a:t>Only 2 cases (0.2%) of hyperkalaemia </a:t>
            </a:r>
            <a:r>
              <a:rPr lang="en-GB" dirty="0">
                <a:cs typeface="Arial" panose="020B0604020202020204" pitchFamily="34" charset="0"/>
              </a:rPr>
              <a:t>reported during long-term studies</a:t>
            </a:r>
          </a:p>
        </p:txBody>
      </p:sp>
      <p:pic>
        <p:nvPicPr>
          <p:cNvPr id="9" name="Imagen 15">
            <a:extLst>
              <a:ext uri="{FF2B5EF4-FFF2-40B4-BE49-F238E27FC236}">
                <a16:creationId xmlns:a16="http://schemas.microsoft.com/office/drawing/2014/main" id="{56207469-64F4-403B-AC6D-31E874F56EC2}"/>
              </a:ext>
            </a:extLst>
          </p:cNvPr>
          <p:cNvPicPr>
            <a:picLocks noChangeAspect="1"/>
          </p:cNvPicPr>
          <p:nvPr/>
        </p:nvPicPr>
        <p:blipFill>
          <a:blip r:embed="rId3"/>
          <a:stretch>
            <a:fillRect/>
          </a:stretch>
        </p:blipFill>
        <p:spPr>
          <a:xfrm>
            <a:off x="1384655" y="4576492"/>
            <a:ext cx="1231900" cy="1257300"/>
          </a:xfrm>
          <a:prstGeom prst="rect">
            <a:avLst/>
          </a:prstGeom>
        </p:spPr>
      </p:pic>
      <p:pic>
        <p:nvPicPr>
          <p:cNvPr id="10" name="Imagen 17">
            <a:extLst>
              <a:ext uri="{FF2B5EF4-FFF2-40B4-BE49-F238E27FC236}">
                <a16:creationId xmlns:a16="http://schemas.microsoft.com/office/drawing/2014/main" id="{10310C48-A3BB-456F-BCF0-2C81248835B5}"/>
              </a:ext>
            </a:extLst>
          </p:cNvPr>
          <p:cNvPicPr>
            <a:picLocks noChangeAspect="1"/>
          </p:cNvPicPr>
          <p:nvPr/>
        </p:nvPicPr>
        <p:blipFill>
          <a:blip r:embed="rId4"/>
          <a:stretch>
            <a:fillRect/>
          </a:stretch>
        </p:blipFill>
        <p:spPr>
          <a:xfrm>
            <a:off x="5630571" y="2057400"/>
            <a:ext cx="1283238" cy="1678080"/>
          </a:xfrm>
          <a:prstGeom prst="rect">
            <a:avLst/>
          </a:prstGeom>
        </p:spPr>
      </p:pic>
      <p:pic>
        <p:nvPicPr>
          <p:cNvPr id="11" name="Imagen 19">
            <a:extLst>
              <a:ext uri="{FF2B5EF4-FFF2-40B4-BE49-F238E27FC236}">
                <a16:creationId xmlns:a16="http://schemas.microsoft.com/office/drawing/2014/main" id="{C84B382A-017D-4C29-B750-9BE6DE79BDF8}"/>
              </a:ext>
            </a:extLst>
          </p:cNvPr>
          <p:cNvPicPr>
            <a:picLocks noChangeAspect="1"/>
          </p:cNvPicPr>
          <p:nvPr/>
        </p:nvPicPr>
        <p:blipFill>
          <a:blip r:embed="rId5"/>
          <a:stretch>
            <a:fillRect/>
          </a:stretch>
        </p:blipFill>
        <p:spPr>
          <a:xfrm>
            <a:off x="8521879" y="2068940"/>
            <a:ext cx="1212402" cy="1235717"/>
          </a:xfrm>
          <a:prstGeom prst="rect">
            <a:avLst/>
          </a:prstGeom>
        </p:spPr>
      </p:pic>
      <p:pic>
        <p:nvPicPr>
          <p:cNvPr id="12" name="Imagen 21">
            <a:extLst>
              <a:ext uri="{FF2B5EF4-FFF2-40B4-BE49-F238E27FC236}">
                <a16:creationId xmlns:a16="http://schemas.microsoft.com/office/drawing/2014/main" id="{8F74A08E-D61B-4F6C-B9BF-57046F07CE44}"/>
              </a:ext>
            </a:extLst>
          </p:cNvPr>
          <p:cNvPicPr>
            <a:picLocks noChangeAspect="1"/>
          </p:cNvPicPr>
          <p:nvPr/>
        </p:nvPicPr>
        <p:blipFill>
          <a:blip r:embed="rId6"/>
          <a:stretch>
            <a:fillRect/>
          </a:stretch>
        </p:blipFill>
        <p:spPr>
          <a:xfrm>
            <a:off x="4201588" y="4612458"/>
            <a:ext cx="1205234" cy="1228412"/>
          </a:xfrm>
          <a:prstGeom prst="rect">
            <a:avLst/>
          </a:prstGeom>
        </p:spPr>
      </p:pic>
      <p:pic>
        <p:nvPicPr>
          <p:cNvPr id="13" name="Imagen 13">
            <a:extLst>
              <a:ext uri="{FF2B5EF4-FFF2-40B4-BE49-F238E27FC236}">
                <a16:creationId xmlns:a16="http://schemas.microsoft.com/office/drawing/2014/main" id="{A0FD99FD-1271-488B-8D25-E9169C5C0BB6}"/>
              </a:ext>
            </a:extLst>
          </p:cNvPr>
          <p:cNvPicPr>
            <a:picLocks noChangeAspect="1"/>
          </p:cNvPicPr>
          <p:nvPr/>
        </p:nvPicPr>
        <p:blipFill>
          <a:blip r:embed="rId7"/>
          <a:stretch>
            <a:fillRect/>
          </a:stretch>
        </p:blipFill>
        <p:spPr>
          <a:xfrm>
            <a:off x="2891120" y="2067044"/>
            <a:ext cx="1263436" cy="1289485"/>
          </a:xfrm>
          <a:prstGeom prst="rect">
            <a:avLst/>
          </a:prstGeom>
        </p:spPr>
      </p:pic>
      <p:sp>
        <p:nvSpPr>
          <p:cNvPr id="14" name="TextBox 13">
            <a:extLst>
              <a:ext uri="{FF2B5EF4-FFF2-40B4-BE49-F238E27FC236}">
                <a16:creationId xmlns:a16="http://schemas.microsoft.com/office/drawing/2014/main" id="{3FAEFF90-A57D-45C0-0C50-E21DF8519844}"/>
              </a:ext>
            </a:extLst>
          </p:cNvPr>
          <p:cNvSpPr txBox="1"/>
          <p:nvPr/>
        </p:nvSpPr>
        <p:spPr>
          <a:xfrm>
            <a:off x="9601200" y="6553200"/>
            <a:ext cx="3124200" cy="276999"/>
          </a:xfrm>
          <a:prstGeom prst="rect">
            <a:avLst/>
          </a:prstGeom>
          <a:noFill/>
        </p:spPr>
        <p:txBody>
          <a:bodyPr wrap="square">
            <a:spAutoFit/>
          </a:bodyPr>
          <a:lstStyle/>
          <a:p>
            <a:r>
              <a:rPr lang="en-GB" sz="1200" dirty="0">
                <a:solidFill>
                  <a:schemeClr val="accent2"/>
                </a:solidFill>
                <a:ea typeface="Times New Roman" panose="02020603050405020304" pitchFamily="18" charset="0"/>
                <a:cs typeface="Times New Roman" panose="02020603050405020304" pitchFamily="18" charset="0"/>
              </a:rPr>
              <a:t>Kimble T, et al. Contracept X. 2020</a:t>
            </a:r>
            <a:endParaRPr lang="en-US" sz="1200" dirty="0">
              <a:solidFill>
                <a:schemeClr val="accent2"/>
              </a:solidFill>
            </a:endParaRPr>
          </a:p>
        </p:txBody>
      </p:sp>
      <p:pic>
        <p:nvPicPr>
          <p:cNvPr id="15" name="Imagen 9">
            <a:extLst>
              <a:ext uri="{FF2B5EF4-FFF2-40B4-BE49-F238E27FC236}">
                <a16:creationId xmlns:a16="http://schemas.microsoft.com/office/drawing/2014/main" id="{18F1A69F-901A-438E-83B7-C9D82E82256B}"/>
              </a:ext>
            </a:extLst>
          </p:cNvPr>
          <p:cNvPicPr>
            <a:picLocks noChangeAspect="1"/>
          </p:cNvPicPr>
          <p:nvPr/>
        </p:nvPicPr>
        <p:blipFill>
          <a:blip r:embed="rId8"/>
          <a:stretch>
            <a:fillRect/>
          </a:stretch>
        </p:blipFill>
        <p:spPr>
          <a:xfrm>
            <a:off x="6991855" y="4628629"/>
            <a:ext cx="1293994" cy="1326075"/>
          </a:xfrm>
          <a:prstGeom prst="rect">
            <a:avLst/>
          </a:prstGeom>
        </p:spPr>
      </p:pic>
      <p:sp>
        <p:nvSpPr>
          <p:cNvPr id="16" name="Rectángulo 5">
            <a:extLst>
              <a:ext uri="{FF2B5EF4-FFF2-40B4-BE49-F238E27FC236}">
                <a16:creationId xmlns:a16="http://schemas.microsoft.com/office/drawing/2014/main" id="{85F5846A-B658-40BC-88F8-70683411EFAB}"/>
              </a:ext>
            </a:extLst>
          </p:cNvPr>
          <p:cNvSpPr/>
          <p:nvPr/>
        </p:nvSpPr>
        <p:spPr>
          <a:xfrm>
            <a:off x="6324600" y="5943600"/>
            <a:ext cx="5391189" cy="646331"/>
          </a:xfrm>
          <a:prstGeom prst="rect">
            <a:avLst/>
          </a:prstGeom>
        </p:spPr>
        <p:txBody>
          <a:bodyPr wrap="square">
            <a:spAutoFit/>
          </a:bodyPr>
          <a:lstStyle/>
          <a:p>
            <a:pPr defTabSz="457200">
              <a:defRPr/>
            </a:pPr>
            <a:r>
              <a:rPr lang="en-US" altLang="es-PA" b="1" dirty="0">
                <a:solidFill>
                  <a:srgbClr val="CD319B"/>
                </a:solidFill>
                <a:cs typeface="Arial" panose="020B0604020202020204" pitchFamily="34" charset="0"/>
              </a:rPr>
              <a:t>Decreased BP </a:t>
            </a:r>
            <a:r>
              <a:rPr lang="en-US" altLang="es-PA" dirty="0">
                <a:cs typeface="Arial" panose="020B0604020202020204" pitchFamily="34" charset="0"/>
              </a:rPr>
              <a:t>in women with </a:t>
            </a:r>
            <a:br>
              <a:rPr lang="en-US" altLang="es-PA" dirty="0">
                <a:cs typeface="Arial" panose="020B0604020202020204" pitchFamily="34" charset="0"/>
              </a:rPr>
            </a:br>
            <a:r>
              <a:rPr lang="en-US" altLang="es-PA" dirty="0">
                <a:cs typeface="Arial" panose="020B0604020202020204" pitchFamily="34" charset="0"/>
              </a:rPr>
              <a:t>borderline hypertension</a:t>
            </a:r>
          </a:p>
        </p:txBody>
      </p:sp>
    </p:spTree>
    <p:extLst>
      <p:ext uri="{BB962C8B-B14F-4D97-AF65-F5344CB8AC3E}">
        <p14:creationId xmlns:p14="http://schemas.microsoft.com/office/powerpoint/2010/main" val="313158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insurance coverage a barrier?</a:t>
            </a:r>
          </a:p>
        </p:txBody>
      </p:sp>
      <p:sp>
        <p:nvSpPr>
          <p:cNvPr id="4" name="Content Placeholder 3"/>
          <p:cNvSpPr>
            <a:spLocks noGrp="1"/>
          </p:cNvSpPr>
          <p:nvPr>
            <p:ph idx="1"/>
          </p:nvPr>
        </p:nvSpPr>
        <p:spPr>
          <a:xfrm>
            <a:off x="838200" y="1825625"/>
            <a:ext cx="10515600" cy="3203575"/>
          </a:xfrm>
        </p:spPr>
        <p:txBody>
          <a:bodyPr/>
          <a:lstStyle/>
          <a:p>
            <a:r>
              <a:rPr lang="en-US" sz="2800" dirty="0" err="1"/>
              <a:t>Pelin</a:t>
            </a:r>
            <a:r>
              <a:rPr lang="en-US" sz="2800" dirty="0"/>
              <a:t> </a:t>
            </a:r>
            <a:r>
              <a:rPr lang="en-US" sz="2800" dirty="0" err="1"/>
              <a:t>Batur’s</a:t>
            </a:r>
            <a:r>
              <a:rPr lang="en-US" sz="2800" dirty="0"/>
              <a:t> </a:t>
            </a:r>
            <a:r>
              <a:rPr lang="en-US" sz="2800" dirty="0" err="1"/>
              <a:t>smartphrase</a:t>
            </a:r>
            <a:r>
              <a:rPr lang="en-US" sz="2800" dirty="0"/>
              <a:t> file for other pharmacy names:</a:t>
            </a:r>
          </a:p>
          <a:p>
            <a:pPr marL="457200" lvl="1" indent="0">
              <a:buNone/>
            </a:pPr>
            <a:r>
              <a:rPr lang="en-US" sz="2800" dirty="0"/>
              <a:t>“.</a:t>
            </a:r>
            <a:r>
              <a:rPr lang="en-US" sz="2800" dirty="0" err="1"/>
              <a:t>pharmacyme</a:t>
            </a:r>
            <a:r>
              <a:rPr lang="en-US" sz="2400" dirty="0"/>
              <a:t>”</a:t>
            </a:r>
          </a:p>
          <a:p>
            <a:endParaRPr lang="en-US" sz="2800" dirty="0"/>
          </a:p>
          <a:p>
            <a:r>
              <a:rPr lang="en-US" sz="2800" dirty="0"/>
              <a:t>Cleveland Clinic Home Delivery</a:t>
            </a:r>
          </a:p>
          <a:p>
            <a:endParaRPr lang="en-US" sz="2800" dirty="0"/>
          </a:p>
          <a:p>
            <a:r>
              <a:rPr lang="en-US" sz="2800" dirty="0"/>
              <a:t>Will mail only to: </a:t>
            </a:r>
          </a:p>
          <a:p>
            <a:pPr marL="457200" lvl="1" indent="0">
              <a:buNone/>
            </a:pPr>
            <a:r>
              <a:rPr lang="en-US" sz="2400" dirty="0"/>
              <a:t>Ohio / Florida / Nevada / Michigan / Virginia / West Virginia / Pennsylvania / Indiana </a:t>
            </a:r>
          </a:p>
        </p:txBody>
      </p:sp>
    </p:spTree>
    <p:extLst>
      <p:ext uri="{BB962C8B-B14F-4D97-AF65-F5344CB8AC3E}">
        <p14:creationId xmlns:p14="http://schemas.microsoft.com/office/powerpoint/2010/main" val="2621282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Nextstellis</a:t>
            </a:r>
            <a:r>
              <a:rPr lang="en-US" baseline="30000" dirty="0"/>
              <a:t>®</a:t>
            </a:r>
            <a:endParaRPr lang="en-US" dirty="0"/>
          </a:p>
        </p:txBody>
      </p:sp>
      <p:sp>
        <p:nvSpPr>
          <p:cNvPr id="3" name="Content Placeholder 2"/>
          <p:cNvSpPr>
            <a:spLocks noGrp="1"/>
          </p:cNvSpPr>
          <p:nvPr>
            <p:ph idx="1"/>
          </p:nvPr>
        </p:nvSpPr>
        <p:spPr/>
        <p:txBody>
          <a:bodyPr/>
          <a:lstStyle/>
          <a:p>
            <a:r>
              <a:rPr lang="en-US" sz="3600" dirty="0"/>
              <a:t>Daily combined oral contraceptive pill (24/4)</a:t>
            </a:r>
          </a:p>
          <a:p>
            <a:r>
              <a:rPr lang="en-US" sz="3600" dirty="0" err="1"/>
              <a:t>Drospirenone</a:t>
            </a:r>
            <a:r>
              <a:rPr lang="en-US" sz="3600" dirty="0"/>
              <a:t> 4 mg + </a:t>
            </a:r>
            <a:r>
              <a:rPr lang="en-US" sz="3600" dirty="0" err="1"/>
              <a:t>Estetrol</a:t>
            </a:r>
            <a:r>
              <a:rPr lang="en-US" sz="3600" dirty="0"/>
              <a:t> 14.2 mcg</a:t>
            </a:r>
          </a:p>
          <a:p>
            <a:r>
              <a:rPr lang="en-US" sz="3600" dirty="0"/>
              <a:t>Smaller changes in hemostatic parameters compared to EE-LNG or EE-DRSP</a:t>
            </a:r>
          </a:p>
          <a:p>
            <a:pPr lvl="1"/>
            <a:r>
              <a:rPr lang="en-US" sz="3200" dirty="0"/>
              <a:t>Lower risk for VTE?</a:t>
            </a:r>
          </a:p>
          <a:p>
            <a:r>
              <a:rPr lang="en-US" sz="3600" dirty="0"/>
              <a:t>Lesser impact on metabolic parameters</a:t>
            </a:r>
          </a:p>
        </p:txBody>
      </p:sp>
      <p:sp>
        <p:nvSpPr>
          <p:cNvPr id="4" name="TextBox 3">
            <a:extLst>
              <a:ext uri="{FF2B5EF4-FFF2-40B4-BE49-F238E27FC236}">
                <a16:creationId xmlns:a16="http://schemas.microsoft.com/office/drawing/2014/main" id="{3FAEFF90-A57D-45C0-0C50-E21DF8519844}"/>
              </a:ext>
            </a:extLst>
          </p:cNvPr>
          <p:cNvSpPr txBox="1"/>
          <p:nvPr/>
        </p:nvSpPr>
        <p:spPr>
          <a:xfrm>
            <a:off x="7467600" y="5943600"/>
            <a:ext cx="4724400" cy="1384995"/>
          </a:xfrm>
          <a:prstGeom prst="rect">
            <a:avLst/>
          </a:prstGeom>
          <a:noFill/>
        </p:spPr>
        <p:txBody>
          <a:bodyPr wrap="square">
            <a:spAutoFit/>
          </a:bodyPr>
          <a:lstStyle/>
          <a:p>
            <a:r>
              <a:rPr lang="en-US" sz="1400" dirty="0" err="1">
                <a:solidFill>
                  <a:schemeClr val="accent2"/>
                </a:solidFill>
              </a:rPr>
              <a:t>Douxfils</a:t>
            </a:r>
            <a:r>
              <a:rPr lang="en-US" sz="1400" dirty="0">
                <a:solidFill>
                  <a:schemeClr val="accent2"/>
                </a:solidFill>
              </a:rPr>
              <a:t> et al. Contraception. 2020;102(6):396-402. </a:t>
            </a:r>
            <a:br>
              <a:rPr lang="en-US" sz="1400" dirty="0">
                <a:solidFill>
                  <a:schemeClr val="accent2"/>
                </a:solidFill>
              </a:rPr>
            </a:br>
            <a:r>
              <a:rPr lang="en-US" sz="1400" dirty="0" err="1">
                <a:solidFill>
                  <a:schemeClr val="accent2"/>
                </a:solidFill>
              </a:rPr>
              <a:t>Creinin</a:t>
            </a:r>
            <a:r>
              <a:rPr lang="en-US" sz="1400" dirty="0">
                <a:solidFill>
                  <a:schemeClr val="accent2"/>
                </a:solidFill>
              </a:rPr>
              <a:t> et al. Contraception. 2021;104(3):222-228.</a:t>
            </a:r>
          </a:p>
          <a:p>
            <a:r>
              <a:rPr lang="en-US" sz="1400" dirty="0" err="1">
                <a:solidFill>
                  <a:schemeClr val="accent2"/>
                </a:solidFill>
              </a:rPr>
              <a:t>Gemzell-Danielsson</a:t>
            </a:r>
            <a:r>
              <a:rPr lang="en-US" sz="1400" dirty="0">
                <a:solidFill>
                  <a:schemeClr val="accent2"/>
                </a:solidFill>
              </a:rPr>
              <a:t> et al. BJOG 2022;129 (1): 63-71 </a:t>
            </a:r>
          </a:p>
          <a:p>
            <a:endParaRPr lang="en-US" sz="1400" dirty="0">
              <a:solidFill>
                <a:schemeClr val="accent2"/>
              </a:solidFill>
            </a:endParaRPr>
          </a:p>
          <a:p>
            <a:endParaRPr lang="en-US" sz="1400" dirty="0">
              <a:solidFill>
                <a:schemeClr val="accent2"/>
              </a:solidFill>
            </a:endParaRPr>
          </a:p>
          <a:p>
            <a:endParaRPr lang="en-US" sz="1400" dirty="0">
              <a:solidFill>
                <a:schemeClr val="accent2"/>
              </a:solidFill>
            </a:endParaRPr>
          </a:p>
        </p:txBody>
      </p:sp>
    </p:spTree>
    <p:extLst>
      <p:ext uri="{BB962C8B-B14F-4D97-AF65-F5344CB8AC3E}">
        <p14:creationId xmlns:p14="http://schemas.microsoft.com/office/powerpoint/2010/main" val="2576440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Twirla</a:t>
            </a:r>
            <a:r>
              <a:rPr lang="en-US" baseline="30000" dirty="0"/>
              <a:t>®</a:t>
            </a:r>
            <a:r>
              <a:rPr lang="en-US" dirty="0"/>
              <a:t> vs </a:t>
            </a:r>
            <a:r>
              <a:rPr lang="en-US" dirty="0" err="1"/>
              <a:t>Xulane</a:t>
            </a:r>
            <a:r>
              <a:rPr lang="en-US" baseline="30000" dirty="0"/>
              <a:t>®</a:t>
            </a:r>
            <a:r>
              <a:rPr lang="en-US" dirty="0"/>
              <a:t> Transdermal</a:t>
            </a:r>
          </a:p>
        </p:txBody>
      </p:sp>
      <p:graphicFrame>
        <p:nvGraphicFramePr>
          <p:cNvPr id="4" name="Table 3"/>
          <p:cNvGraphicFramePr>
            <a:graphicFrameLocks noGrp="1"/>
          </p:cNvGraphicFramePr>
          <p:nvPr>
            <p:extLst>
              <p:ext uri="{D42A27DB-BD31-4B8C-83A1-F6EECF244321}">
                <p14:modId xmlns:p14="http://schemas.microsoft.com/office/powerpoint/2010/main" val="2413604857"/>
              </p:ext>
            </p:extLst>
          </p:nvPr>
        </p:nvGraphicFramePr>
        <p:xfrm>
          <a:off x="152400" y="2361255"/>
          <a:ext cx="5829300" cy="3429945"/>
        </p:xfrm>
        <a:graphic>
          <a:graphicData uri="http://schemas.openxmlformats.org/drawingml/2006/table">
            <a:tbl>
              <a:tblPr firstRow="1" bandRow="1">
                <a:tableStyleId>{5C22544A-7EE6-4342-B048-85BDC9FD1C3A}</a:tableStyleId>
              </a:tblPr>
              <a:tblGrid>
                <a:gridCol w="14859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557973">
                <a:tc>
                  <a:txBody>
                    <a:bodyPr/>
                    <a:lstStyle/>
                    <a:p>
                      <a:pPr algn="ctr"/>
                      <a:endParaRPr lang="en-US" dirty="0"/>
                    </a:p>
                  </a:txBody>
                  <a:tcPr/>
                </a:tc>
                <a:tc>
                  <a:txBody>
                    <a:bodyPr/>
                    <a:lstStyle/>
                    <a:p>
                      <a:pPr algn="ctr"/>
                      <a:r>
                        <a:rPr lang="en-US" dirty="0" err="1"/>
                        <a:t>Twirla</a:t>
                      </a:r>
                      <a:r>
                        <a:rPr lang="en-US" dirty="0"/>
                        <a:t>®</a:t>
                      </a:r>
                    </a:p>
                  </a:txBody>
                  <a:tcPr/>
                </a:tc>
                <a:tc>
                  <a:txBody>
                    <a:bodyPr/>
                    <a:lstStyle/>
                    <a:p>
                      <a:pPr algn="ctr"/>
                      <a:r>
                        <a:rPr lang="en-US" dirty="0" err="1"/>
                        <a:t>Xulane</a:t>
                      </a:r>
                      <a:r>
                        <a:rPr lang="en-US" dirty="0"/>
                        <a:t> ®</a:t>
                      </a:r>
                    </a:p>
                  </a:txBody>
                  <a:tcPr/>
                </a:tc>
                <a:extLst>
                  <a:ext uri="{0D108BD9-81ED-4DB2-BD59-A6C34878D82A}">
                    <a16:rowId xmlns:a16="http://schemas.microsoft.com/office/drawing/2014/main" val="10000"/>
                  </a:ext>
                </a:extLst>
              </a:tr>
              <a:tr h="639133">
                <a:tc>
                  <a:txBody>
                    <a:bodyPr/>
                    <a:lstStyle/>
                    <a:p>
                      <a:pPr algn="ctr"/>
                      <a:r>
                        <a:rPr lang="en-US" dirty="0"/>
                        <a:t>Formulation</a:t>
                      </a:r>
                    </a:p>
                  </a:txBody>
                  <a:tcPr/>
                </a:tc>
                <a:tc>
                  <a:txBody>
                    <a:bodyPr/>
                    <a:lstStyle/>
                    <a:p>
                      <a:pPr algn="ctr"/>
                      <a:r>
                        <a:rPr lang="en-US" dirty="0"/>
                        <a:t>30 mcg</a:t>
                      </a:r>
                      <a:r>
                        <a:rPr lang="en-US" baseline="0" dirty="0"/>
                        <a:t> EE + </a:t>
                      </a:r>
                      <a:br>
                        <a:rPr lang="en-US" baseline="0" dirty="0"/>
                      </a:br>
                      <a:r>
                        <a:rPr lang="en-US" baseline="0" dirty="0" err="1"/>
                        <a:t>Levonorgestrel</a:t>
                      </a:r>
                      <a:endParaRPr lang="en-US" dirty="0"/>
                    </a:p>
                  </a:txBody>
                  <a:tcPr/>
                </a:tc>
                <a:tc>
                  <a:txBody>
                    <a:bodyPr/>
                    <a:lstStyle/>
                    <a:p>
                      <a:pPr algn="ctr"/>
                      <a:r>
                        <a:rPr lang="en-US" dirty="0"/>
                        <a:t>35 mcg EE + </a:t>
                      </a:r>
                      <a:r>
                        <a:rPr lang="en-US" dirty="0" err="1"/>
                        <a:t>Norelgestromen</a:t>
                      </a:r>
                      <a:endParaRPr lang="en-US" dirty="0"/>
                    </a:p>
                  </a:txBody>
                  <a:tcPr/>
                </a:tc>
                <a:extLst>
                  <a:ext uri="{0D108BD9-81ED-4DB2-BD59-A6C34878D82A}">
                    <a16:rowId xmlns:a16="http://schemas.microsoft.com/office/drawing/2014/main" val="10001"/>
                  </a:ext>
                </a:extLst>
              </a:tr>
              <a:tr h="557973">
                <a:tc>
                  <a:txBody>
                    <a:bodyPr/>
                    <a:lstStyle/>
                    <a:p>
                      <a:pPr algn="ctr"/>
                      <a:r>
                        <a:rPr lang="en-US" dirty="0"/>
                        <a:t>Regimen</a:t>
                      </a:r>
                    </a:p>
                  </a:txBody>
                  <a:tcPr/>
                </a:tc>
                <a:tc>
                  <a:txBody>
                    <a:bodyPr/>
                    <a:lstStyle/>
                    <a:p>
                      <a:pPr algn="ctr"/>
                      <a:r>
                        <a:rPr lang="en-US" dirty="0"/>
                        <a:t>21/7</a:t>
                      </a:r>
                    </a:p>
                  </a:txBody>
                  <a:tcPr/>
                </a:tc>
                <a:tc>
                  <a:txBody>
                    <a:bodyPr/>
                    <a:lstStyle/>
                    <a:p>
                      <a:pPr algn="ctr"/>
                      <a:r>
                        <a:rPr lang="en-US" dirty="0"/>
                        <a:t>21/7</a:t>
                      </a:r>
                    </a:p>
                  </a:txBody>
                  <a:tcPr/>
                </a:tc>
                <a:extLst>
                  <a:ext uri="{0D108BD9-81ED-4DB2-BD59-A6C34878D82A}">
                    <a16:rowId xmlns:a16="http://schemas.microsoft.com/office/drawing/2014/main" val="10002"/>
                  </a:ext>
                </a:extLst>
              </a:tr>
              <a:tr h="557973">
                <a:tc>
                  <a:txBody>
                    <a:bodyPr/>
                    <a:lstStyle/>
                    <a:p>
                      <a:pPr algn="ctr"/>
                      <a:r>
                        <a:rPr lang="en-US" dirty="0"/>
                        <a:t>Pearl Index</a:t>
                      </a:r>
                    </a:p>
                  </a:txBody>
                  <a:tcPr/>
                </a:tc>
                <a:tc>
                  <a:txBody>
                    <a:bodyPr/>
                    <a:lstStyle/>
                    <a:p>
                      <a:pPr algn="ctr"/>
                      <a:r>
                        <a:rPr lang="en-US" dirty="0"/>
                        <a:t>5.83</a:t>
                      </a:r>
                    </a:p>
                  </a:txBody>
                  <a:tcPr/>
                </a:tc>
                <a:tc>
                  <a:txBody>
                    <a:bodyPr/>
                    <a:lstStyle/>
                    <a:p>
                      <a:pPr algn="ctr"/>
                      <a:r>
                        <a:rPr lang="en-US" dirty="0"/>
                        <a:t>1.07</a:t>
                      </a:r>
                    </a:p>
                  </a:txBody>
                  <a:tcPr/>
                </a:tc>
                <a:extLst>
                  <a:ext uri="{0D108BD9-81ED-4DB2-BD59-A6C34878D82A}">
                    <a16:rowId xmlns:a16="http://schemas.microsoft.com/office/drawing/2014/main" val="10003"/>
                  </a:ext>
                </a:extLst>
              </a:tr>
              <a:tr h="557973">
                <a:tc>
                  <a:txBody>
                    <a:bodyPr/>
                    <a:lstStyle/>
                    <a:p>
                      <a:pPr algn="ctr"/>
                      <a:r>
                        <a:rPr lang="en-US" dirty="0"/>
                        <a:t>Size </a:t>
                      </a:r>
                    </a:p>
                  </a:txBody>
                  <a:tcPr/>
                </a:tc>
                <a:tc>
                  <a:txBody>
                    <a:bodyPr/>
                    <a:lstStyle/>
                    <a:p>
                      <a:pPr algn="ctr"/>
                      <a:r>
                        <a:rPr lang="en-US" dirty="0"/>
                        <a:t>28 cm</a:t>
                      </a:r>
                      <a:r>
                        <a:rPr lang="en-US" baseline="30000" dirty="0"/>
                        <a:t>2</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14 cm</a:t>
                      </a:r>
                      <a:r>
                        <a:rPr lang="en-US" baseline="30000" dirty="0"/>
                        <a:t>2</a:t>
                      </a:r>
                    </a:p>
                  </a:txBody>
                  <a:tcPr/>
                </a:tc>
                <a:extLst>
                  <a:ext uri="{0D108BD9-81ED-4DB2-BD59-A6C34878D82A}">
                    <a16:rowId xmlns:a16="http://schemas.microsoft.com/office/drawing/2014/main" val="10004"/>
                  </a:ext>
                </a:extLst>
              </a:tr>
              <a:tr h="557973">
                <a:tc>
                  <a:txBody>
                    <a:bodyPr/>
                    <a:lstStyle/>
                    <a:p>
                      <a:pPr algn="ctr"/>
                      <a:r>
                        <a:rPr lang="en-US" dirty="0"/>
                        <a:t>BMI</a:t>
                      </a:r>
                    </a:p>
                  </a:txBody>
                  <a:tcPr/>
                </a:tc>
                <a:tc gridSpan="2">
                  <a:txBody>
                    <a:bodyPr/>
                    <a:lstStyle/>
                    <a:p>
                      <a:pPr algn="ctr"/>
                      <a:r>
                        <a:rPr lang="en-US" dirty="0"/>
                        <a:t>Not well studied</a:t>
                      </a:r>
                      <a:r>
                        <a:rPr lang="en-US" baseline="0" dirty="0"/>
                        <a:t> in women with BMI &gt; 30</a:t>
                      </a:r>
                      <a:endParaRPr lang="en-US" dirty="0"/>
                    </a:p>
                  </a:txBody>
                  <a:tcPr/>
                </a:tc>
                <a:tc hMerge="1">
                  <a:txBody>
                    <a:bodyPr/>
                    <a:lstStyle/>
                    <a:p>
                      <a:pPr algn="ctr"/>
                      <a:endParaRPr lang="en-US" dirty="0"/>
                    </a:p>
                  </a:txBody>
                  <a:tcPr/>
                </a:tc>
                <a:extLst>
                  <a:ext uri="{0D108BD9-81ED-4DB2-BD59-A6C34878D82A}">
                    <a16:rowId xmlns:a16="http://schemas.microsoft.com/office/drawing/2014/main" val="10005"/>
                  </a:ext>
                </a:extLst>
              </a:tr>
            </a:tbl>
          </a:graphicData>
        </a:graphic>
      </p:graphicFrame>
      <p:pic>
        <p:nvPicPr>
          <p:cNvPr id="3074"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739" y="2286000"/>
            <a:ext cx="601686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47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Annovera</a:t>
            </a:r>
            <a:r>
              <a:rPr lang="en-US" baseline="30000" dirty="0"/>
              <a:t>®</a:t>
            </a:r>
            <a:r>
              <a:rPr lang="en-US" dirty="0"/>
              <a:t> vs </a:t>
            </a:r>
            <a:r>
              <a:rPr lang="en-US" dirty="0" err="1"/>
              <a:t>NuvaRing</a:t>
            </a:r>
            <a:r>
              <a:rPr lang="en-US" baseline="30000" dirty="0"/>
              <a:t>®</a:t>
            </a:r>
          </a:p>
        </p:txBody>
      </p:sp>
      <p:graphicFrame>
        <p:nvGraphicFramePr>
          <p:cNvPr id="4" name="Table 3"/>
          <p:cNvGraphicFramePr>
            <a:graphicFrameLocks noGrp="1"/>
          </p:cNvGraphicFramePr>
          <p:nvPr>
            <p:extLst>
              <p:ext uri="{D42A27DB-BD31-4B8C-83A1-F6EECF244321}">
                <p14:modId xmlns:p14="http://schemas.microsoft.com/office/powerpoint/2010/main" val="4175434730"/>
              </p:ext>
            </p:extLst>
          </p:nvPr>
        </p:nvGraphicFramePr>
        <p:xfrm>
          <a:off x="533400" y="2201779"/>
          <a:ext cx="6212840" cy="3786372"/>
        </p:xfrm>
        <a:graphic>
          <a:graphicData uri="http://schemas.openxmlformats.org/drawingml/2006/table">
            <a:tbl>
              <a:tblPr firstRow="1" bandRow="1">
                <a:tableStyleId>{5C22544A-7EE6-4342-B048-85BDC9FD1C3A}</a:tableStyleId>
              </a:tblPr>
              <a:tblGrid>
                <a:gridCol w="1562559">
                  <a:extLst>
                    <a:ext uri="{9D8B030D-6E8A-4147-A177-3AD203B41FA5}">
                      <a16:colId xmlns:a16="http://schemas.microsoft.com/office/drawing/2014/main" val="20000"/>
                    </a:ext>
                  </a:extLst>
                </a:gridCol>
                <a:gridCol w="2243674">
                  <a:extLst>
                    <a:ext uri="{9D8B030D-6E8A-4147-A177-3AD203B41FA5}">
                      <a16:colId xmlns:a16="http://schemas.microsoft.com/office/drawing/2014/main" val="20001"/>
                    </a:ext>
                  </a:extLst>
                </a:gridCol>
                <a:gridCol w="2406607">
                  <a:extLst>
                    <a:ext uri="{9D8B030D-6E8A-4147-A177-3AD203B41FA5}">
                      <a16:colId xmlns:a16="http://schemas.microsoft.com/office/drawing/2014/main" val="20002"/>
                    </a:ext>
                  </a:extLst>
                </a:gridCol>
              </a:tblGrid>
              <a:tr h="557973">
                <a:tc>
                  <a:txBody>
                    <a:bodyPr/>
                    <a:lstStyle/>
                    <a:p>
                      <a:pPr algn="ctr"/>
                      <a:endParaRPr lang="en-US" dirty="0"/>
                    </a:p>
                  </a:txBody>
                  <a:tcPr/>
                </a:tc>
                <a:tc>
                  <a:txBody>
                    <a:bodyPr/>
                    <a:lstStyle/>
                    <a:p>
                      <a:pPr algn="ctr"/>
                      <a:r>
                        <a:rPr lang="en-US" dirty="0" err="1"/>
                        <a:t>Annovera</a:t>
                      </a:r>
                      <a:r>
                        <a:rPr lang="en-US" dirty="0"/>
                        <a:t>®</a:t>
                      </a:r>
                    </a:p>
                  </a:txBody>
                  <a:tcPr/>
                </a:tc>
                <a:tc>
                  <a:txBody>
                    <a:bodyPr/>
                    <a:lstStyle/>
                    <a:p>
                      <a:pPr algn="ctr"/>
                      <a:r>
                        <a:rPr lang="en-US" dirty="0" err="1"/>
                        <a:t>Nuvaring</a:t>
                      </a:r>
                      <a:r>
                        <a:rPr lang="en-US" dirty="0"/>
                        <a:t>®</a:t>
                      </a:r>
                    </a:p>
                  </a:txBody>
                  <a:tcPr/>
                </a:tc>
                <a:extLst>
                  <a:ext uri="{0D108BD9-81ED-4DB2-BD59-A6C34878D82A}">
                    <a16:rowId xmlns:a16="http://schemas.microsoft.com/office/drawing/2014/main" val="10000"/>
                  </a:ext>
                </a:extLst>
              </a:tr>
              <a:tr h="639133">
                <a:tc>
                  <a:txBody>
                    <a:bodyPr/>
                    <a:lstStyle/>
                    <a:p>
                      <a:pPr algn="ctr"/>
                      <a:r>
                        <a:rPr lang="en-US" dirty="0"/>
                        <a:t>Formulation</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t>13 mcg EE +</a:t>
                      </a:r>
                    </a:p>
                    <a:p>
                      <a:pPr algn="ctr"/>
                      <a:r>
                        <a:rPr lang="en-US" dirty="0" err="1"/>
                        <a:t>Segesterone</a:t>
                      </a:r>
                      <a:r>
                        <a:rPr lang="en-US" dirty="0"/>
                        <a:t> Acetate</a:t>
                      </a:r>
                    </a:p>
                  </a:txBody>
                  <a:tcPr/>
                </a:tc>
                <a:tc>
                  <a:txBody>
                    <a:bodyPr/>
                    <a:lstStyle/>
                    <a:p>
                      <a:pPr algn="ctr"/>
                      <a:r>
                        <a:rPr lang="en-US" dirty="0"/>
                        <a:t>15 mcg EE + </a:t>
                      </a:r>
                      <a:r>
                        <a:rPr lang="en-US" dirty="0" err="1"/>
                        <a:t>Etonorgestrel</a:t>
                      </a:r>
                      <a:endParaRPr lang="en-US" dirty="0"/>
                    </a:p>
                  </a:txBody>
                  <a:tcPr/>
                </a:tc>
                <a:extLst>
                  <a:ext uri="{0D108BD9-81ED-4DB2-BD59-A6C34878D82A}">
                    <a16:rowId xmlns:a16="http://schemas.microsoft.com/office/drawing/2014/main" val="10001"/>
                  </a:ext>
                </a:extLst>
              </a:tr>
              <a:tr h="557973">
                <a:tc>
                  <a:txBody>
                    <a:bodyPr/>
                    <a:lstStyle/>
                    <a:p>
                      <a:pPr algn="ctr"/>
                      <a:r>
                        <a:rPr lang="en-US" dirty="0" err="1"/>
                        <a:t>Lifepsan</a:t>
                      </a:r>
                      <a:endParaRPr lang="en-US" dirty="0"/>
                    </a:p>
                  </a:txBody>
                  <a:tcPr/>
                </a:tc>
                <a:tc>
                  <a:txBody>
                    <a:bodyPr/>
                    <a:lstStyle/>
                    <a:p>
                      <a:pPr algn="ctr"/>
                      <a:r>
                        <a:rPr lang="en-US" dirty="0"/>
                        <a:t>13</a:t>
                      </a:r>
                      <a:r>
                        <a:rPr lang="en-US" baseline="0" dirty="0"/>
                        <a:t> cycles</a:t>
                      </a:r>
                      <a:endParaRPr lang="en-US" dirty="0"/>
                    </a:p>
                  </a:txBody>
                  <a:tcPr/>
                </a:tc>
                <a:tc>
                  <a:txBody>
                    <a:bodyPr/>
                    <a:lstStyle/>
                    <a:p>
                      <a:pPr algn="ctr"/>
                      <a:r>
                        <a:rPr lang="en-US" dirty="0"/>
                        <a:t>1 cycle</a:t>
                      </a:r>
                    </a:p>
                  </a:txBody>
                  <a:tcPr/>
                </a:tc>
                <a:extLst>
                  <a:ext uri="{0D108BD9-81ED-4DB2-BD59-A6C34878D82A}">
                    <a16:rowId xmlns:a16="http://schemas.microsoft.com/office/drawing/2014/main" val="10002"/>
                  </a:ext>
                </a:extLst>
              </a:tr>
              <a:tr h="557973">
                <a:tc>
                  <a:txBody>
                    <a:bodyPr/>
                    <a:lstStyle/>
                    <a:p>
                      <a:pPr algn="ctr"/>
                      <a:r>
                        <a:rPr lang="en-US" dirty="0"/>
                        <a:t>Pearl Index</a:t>
                      </a:r>
                    </a:p>
                  </a:txBody>
                  <a:tcPr/>
                </a:tc>
                <a:tc>
                  <a:txBody>
                    <a:bodyPr/>
                    <a:lstStyle/>
                    <a:p>
                      <a:pPr algn="ctr"/>
                      <a:r>
                        <a:rPr lang="en-US" sz="1800" dirty="0"/>
                        <a:t>2.98</a:t>
                      </a:r>
                    </a:p>
                  </a:txBody>
                  <a:tcPr/>
                </a:tc>
                <a:tc>
                  <a:txBody>
                    <a:bodyPr/>
                    <a:lstStyle/>
                    <a:p>
                      <a:pPr algn="ctr"/>
                      <a:r>
                        <a:rPr lang="en-US" sz="1800" dirty="0"/>
                        <a:t>2.02</a:t>
                      </a:r>
                    </a:p>
                  </a:txBody>
                  <a:tcPr/>
                </a:tc>
                <a:extLst>
                  <a:ext uri="{0D108BD9-81ED-4DB2-BD59-A6C34878D82A}">
                    <a16:rowId xmlns:a16="http://schemas.microsoft.com/office/drawing/2014/main" val="10003"/>
                  </a:ext>
                </a:extLst>
              </a:tr>
              <a:tr h="557973">
                <a:tc>
                  <a:txBody>
                    <a:bodyPr/>
                    <a:lstStyle/>
                    <a:p>
                      <a:pPr algn="ctr"/>
                      <a:r>
                        <a:rPr lang="en-US" dirty="0"/>
                        <a:t>Size </a:t>
                      </a:r>
                    </a:p>
                  </a:txBody>
                  <a:tcPr/>
                </a:tc>
                <a:tc>
                  <a:txBody>
                    <a:bodyPr/>
                    <a:lstStyle/>
                    <a:p>
                      <a:pPr algn="ctr"/>
                      <a:r>
                        <a:rPr lang="en-US" sz="1800" baseline="0" dirty="0"/>
                        <a:t>56 x 8.4 mm</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aseline="0" dirty="0"/>
                        <a:t>54 x 4 mm</a:t>
                      </a:r>
                    </a:p>
                  </a:txBody>
                  <a:tcPr/>
                </a:tc>
                <a:extLst>
                  <a:ext uri="{0D108BD9-81ED-4DB2-BD59-A6C34878D82A}">
                    <a16:rowId xmlns:a16="http://schemas.microsoft.com/office/drawing/2014/main" val="10004"/>
                  </a:ext>
                </a:extLst>
              </a:tr>
              <a:tr h="557973">
                <a:tc>
                  <a:txBody>
                    <a:bodyPr/>
                    <a:lstStyle/>
                    <a:p>
                      <a:pPr algn="ctr"/>
                      <a:r>
                        <a:rPr lang="en-US" dirty="0"/>
                        <a:t>Storage</a:t>
                      </a:r>
                    </a:p>
                  </a:txBody>
                  <a:tcPr/>
                </a:tc>
                <a:tc>
                  <a:txBody>
                    <a:bodyPr/>
                    <a:lstStyle/>
                    <a:p>
                      <a:pPr algn="ctr"/>
                      <a:r>
                        <a:rPr lang="en-US" dirty="0"/>
                        <a:t>Wash with soap</a:t>
                      </a:r>
                      <a:r>
                        <a:rPr lang="en-US" baseline="0" dirty="0"/>
                        <a:t> and water, r</a:t>
                      </a:r>
                      <a:r>
                        <a:rPr lang="en-US" dirty="0"/>
                        <a:t>oom temp</a:t>
                      </a:r>
                    </a:p>
                  </a:txBody>
                  <a:tcPr/>
                </a:tc>
                <a:tc>
                  <a:txBody>
                    <a:bodyPr/>
                    <a:lstStyle/>
                    <a:p>
                      <a:pPr algn="ctr"/>
                      <a:r>
                        <a:rPr lang="en-US" dirty="0"/>
                        <a:t>Refrigerate prior</a:t>
                      </a:r>
                      <a:r>
                        <a:rPr lang="en-US" baseline="0" dirty="0"/>
                        <a:t> to use</a:t>
                      </a:r>
                      <a:endParaRPr lang="en-US" dirty="0"/>
                    </a:p>
                  </a:txBody>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rotWithShape="1">
          <a:blip r:embed="rId3"/>
          <a:srcRect l="32500" t="27778" r="41250" b="16667"/>
          <a:stretch/>
        </p:blipFill>
        <p:spPr>
          <a:xfrm>
            <a:off x="7772400" y="2189747"/>
            <a:ext cx="3200400" cy="3810000"/>
          </a:xfrm>
          <a:prstGeom prst="rect">
            <a:avLst/>
          </a:prstGeom>
        </p:spPr>
      </p:pic>
      <p:sp>
        <p:nvSpPr>
          <p:cNvPr id="6" name="TextBox 5">
            <a:extLst>
              <a:ext uri="{FF2B5EF4-FFF2-40B4-BE49-F238E27FC236}">
                <a16:creationId xmlns:a16="http://schemas.microsoft.com/office/drawing/2014/main" id="{3FAEFF90-A57D-45C0-0C50-E21DF8519844}"/>
              </a:ext>
            </a:extLst>
          </p:cNvPr>
          <p:cNvSpPr txBox="1"/>
          <p:nvPr/>
        </p:nvSpPr>
        <p:spPr>
          <a:xfrm>
            <a:off x="8610600" y="5686653"/>
            <a:ext cx="1905000" cy="276999"/>
          </a:xfrm>
          <a:prstGeom prst="rect">
            <a:avLst/>
          </a:prstGeom>
          <a:noFill/>
        </p:spPr>
        <p:txBody>
          <a:bodyPr wrap="square">
            <a:spAutoFit/>
          </a:bodyPr>
          <a:lstStyle/>
          <a:p>
            <a:r>
              <a:rPr lang="en-GB" sz="1200" dirty="0">
                <a:solidFill>
                  <a:schemeClr val="accent2"/>
                </a:solidFill>
                <a:ea typeface="Times New Roman" panose="02020603050405020304" pitchFamily="18" charset="0"/>
                <a:cs typeface="Times New Roman" panose="02020603050405020304" pitchFamily="18" charset="0"/>
              </a:rPr>
              <a:t>Screenshot from </a:t>
            </a:r>
            <a:r>
              <a:rPr lang="en-GB" sz="1200" dirty="0" err="1">
                <a:solidFill>
                  <a:schemeClr val="accent2"/>
                </a:solidFill>
                <a:ea typeface="Times New Roman" panose="02020603050405020304" pitchFamily="18" charset="0"/>
                <a:cs typeface="Times New Roman" panose="02020603050405020304" pitchFamily="18" charset="0"/>
              </a:rPr>
              <a:t>TikTok</a:t>
            </a:r>
            <a:endParaRPr lang="en-US" sz="1200" dirty="0">
              <a:solidFill>
                <a:schemeClr val="accent2"/>
              </a:solidFill>
            </a:endParaRPr>
          </a:p>
        </p:txBody>
      </p:sp>
    </p:spTree>
    <p:extLst>
      <p:ext uri="{BB962C8B-B14F-4D97-AF65-F5344CB8AC3E}">
        <p14:creationId xmlns:p14="http://schemas.microsoft.com/office/powerpoint/2010/main" val="156435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xfrm>
            <a:off x="762000" y="1676400"/>
            <a:ext cx="10820400" cy="4351339"/>
          </a:xfrm>
        </p:spPr>
        <p:txBody>
          <a:bodyPr/>
          <a:lstStyle/>
          <a:p>
            <a:pPr>
              <a:lnSpc>
                <a:spcPct val="100000"/>
              </a:lnSpc>
              <a:spcBef>
                <a:spcPts val="0"/>
              </a:spcBef>
            </a:pPr>
            <a:r>
              <a:rPr lang="en-US" sz="3200" dirty="0"/>
              <a:t>PB: None</a:t>
            </a:r>
          </a:p>
          <a:p>
            <a:pPr>
              <a:lnSpc>
                <a:spcPct val="100000"/>
              </a:lnSpc>
              <a:spcBef>
                <a:spcPts val="0"/>
              </a:spcBef>
            </a:pPr>
            <a:r>
              <a:rPr lang="en-US" sz="3200" dirty="0"/>
              <a:t>AB: </a:t>
            </a:r>
            <a:r>
              <a:rPr lang="en-US" sz="3200" dirty="0" err="1"/>
              <a:t>Nexplanon</a:t>
            </a:r>
            <a:r>
              <a:rPr lang="en-US" sz="3200" dirty="0"/>
              <a:t> trainer, Bayer advisory panel on postpartum IUDs</a:t>
            </a:r>
          </a:p>
          <a:p>
            <a:pPr>
              <a:lnSpc>
                <a:spcPct val="100000"/>
              </a:lnSpc>
              <a:spcBef>
                <a:spcPts val="0"/>
              </a:spcBef>
            </a:pPr>
            <a:endParaRPr lang="en-US" sz="3200" dirty="0"/>
          </a:p>
          <a:p>
            <a:pPr>
              <a:lnSpc>
                <a:spcPct val="100000"/>
              </a:lnSpc>
              <a:spcBef>
                <a:spcPts val="0"/>
              </a:spcBef>
            </a:pPr>
            <a:r>
              <a:rPr lang="en-US" sz="3200" dirty="0"/>
              <a:t>Discussion of off-label use of IUDs</a:t>
            </a:r>
          </a:p>
          <a:p>
            <a:pPr>
              <a:lnSpc>
                <a:spcPct val="100000"/>
              </a:lnSpc>
              <a:spcBef>
                <a:spcPts val="0"/>
              </a:spcBef>
            </a:pPr>
            <a:r>
              <a:rPr lang="en-US" sz="3200" dirty="0"/>
              <a:t>Educational grant from ESSAeducation.net</a:t>
            </a:r>
          </a:p>
          <a:p>
            <a:pPr lvl="1">
              <a:lnSpc>
                <a:spcPct val="100000"/>
              </a:lnSpc>
              <a:spcBef>
                <a:spcPts val="0"/>
              </a:spcBef>
            </a:pPr>
            <a:r>
              <a:rPr lang="en-US" sz="2400" dirty="0"/>
              <a:t>to help make session available online without cost outside of Cleveland Clinic</a:t>
            </a:r>
          </a:p>
          <a:p>
            <a:pPr lvl="1">
              <a:lnSpc>
                <a:spcPct val="100000"/>
              </a:lnSpc>
              <a:spcBef>
                <a:spcPts val="0"/>
              </a:spcBef>
            </a:pPr>
            <a:r>
              <a:rPr lang="en-US" sz="2400" dirty="0"/>
              <a:t>no impact on session content which was developed by the speakers</a:t>
            </a:r>
          </a:p>
          <a:p>
            <a:pPr>
              <a:lnSpc>
                <a:spcPct val="100000"/>
              </a:lnSpc>
              <a:spcBef>
                <a:spcPts val="0"/>
              </a:spcBef>
            </a:pPr>
            <a:endParaRPr lang="en-US" sz="3200" dirty="0"/>
          </a:p>
          <a:p>
            <a:pPr marL="0" indent="0">
              <a:lnSpc>
                <a:spcPct val="150000"/>
              </a:lnSpc>
              <a:buNone/>
            </a:pPr>
            <a:endParaRPr lang="en-US" sz="3200" dirty="0"/>
          </a:p>
          <a:p>
            <a:endParaRPr lang="en-US" sz="3200" dirty="0"/>
          </a:p>
        </p:txBody>
      </p:sp>
    </p:spTree>
    <p:extLst>
      <p:ext uri="{BB962C8B-B14F-4D97-AF65-F5344CB8AC3E}">
        <p14:creationId xmlns:p14="http://schemas.microsoft.com/office/powerpoint/2010/main" val="3953539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here to help!</a:t>
            </a:r>
          </a:p>
        </p:txBody>
      </p:sp>
      <p:sp>
        <p:nvSpPr>
          <p:cNvPr id="3" name="Content Placeholder 2"/>
          <p:cNvSpPr>
            <a:spLocks noGrp="1"/>
          </p:cNvSpPr>
          <p:nvPr>
            <p:ph idx="1"/>
          </p:nvPr>
        </p:nvSpPr>
        <p:spPr/>
        <p:txBody>
          <a:bodyPr/>
          <a:lstStyle/>
          <a:p>
            <a:r>
              <a:rPr lang="en-US" dirty="0"/>
              <a:t>Consult complex contraception</a:t>
            </a:r>
          </a:p>
          <a:p>
            <a:r>
              <a:rPr lang="en-US"/>
              <a:t>E-consult women’s health</a:t>
            </a:r>
          </a:p>
        </p:txBody>
      </p:sp>
    </p:spTree>
    <p:extLst>
      <p:ext uri="{BB962C8B-B14F-4D97-AF65-F5344CB8AC3E}">
        <p14:creationId xmlns:p14="http://schemas.microsoft.com/office/powerpoint/2010/main" val="2358094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B4E4-FFC1-3048-8DC5-110787C47EB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ECDF18B-27B1-714C-B7C9-62E82478A6FF}"/>
              </a:ext>
            </a:extLst>
          </p:cNvPr>
          <p:cNvSpPr>
            <a:spLocks noGrp="1"/>
          </p:cNvSpPr>
          <p:nvPr>
            <p:ph idx="1"/>
          </p:nvPr>
        </p:nvSpPr>
        <p:spPr/>
        <p:txBody>
          <a:bodyPr/>
          <a:lstStyle/>
          <a:p>
            <a:r>
              <a:rPr lang="en-US" sz="1400" dirty="0"/>
              <a:t>Bayer LL, Hillard PJA. Use of levonorgestrel intrauterine system for medical indications in adolescents. J </a:t>
            </a:r>
            <a:r>
              <a:rPr lang="en-US" sz="1400" dirty="0" err="1"/>
              <a:t>Adolesc</a:t>
            </a:r>
            <a:r>
              <a:rPr lang="en-US" sz="1400" dirty="0"/>
              <a:t> Heal. 2013;52(4 SUPPL.):S54–8. </a:t>
            </a:r>
          </a:p>
          <a:p>
            <a:r>
              <a:rPr lang="en-US" sz="1400" dirty="0" err="1"/>
              <a:t>Brache</a:t>
            </a:r>
            <a:r>
              <a:rPr lang="en-US" sz="1400" dirty="0"/>
              <a:t> V, </a:t>
            </a:r>
            <a:r>
              <a:rPr lang="en-US" sz="1400" dirty="0" err="1"/>
              <a:t>Cochon</a:t>
            </a:r>
            <a:r>
              <a:rPr lang="en-US" sz="1400" dirty="0"/>
              <a:t> L, </a:t>
            </a:r>
            <a:r>
              <a:rPr lang="en-US" sz="1400" dirty="0" err="1"/>
              <a:t>Jesam</a:t>
            </a:r>
            <a:r>
              <a:rPr lang="en-US" sz="1400" dirty="0"/>
              <a:t> C, Maldonado R, </a:t>
            </a:r>
            <a:r>
              <a:rPr lang="en-US" sz="1400" dirty="0" err="1"/>
              <a:t>Salvatierra</a:t>
            </a:r>
            <a:r>
              <a:rPr lang="en-US" sz="1400" dirty="0"/>
              <a:t> AM, Levy DP, Gainer E, </a:t>
            </a:r>
            <a:r>
              <a:rPr lang="en-US" sz="1400" dirty="0" err="1"/>
              <a:t>Croxatto</a:t>
            </a:r>
            <a:r>
              <a:rPr lang="en-US" sz="1400" dirty="0"/>
              <a:t> HB. Immediate pre-ovulatory administration of 30 mg ulipristal acetate significantly delays follicular rupture. Hum </a:t>
            </a:r>
            <a:r>
              <a:rPr lang="en-US" sz="1400" dirty="0" err="1"/>
              <a:t>Reprod</a:t>
            </a:r>
            <a:r>
              <a:rPr lang="en-US" sz="1400" dirty="0"/>
              <a:t>. 2010 Sep 1;25(9):2256–63. </a:t>
            </a:r>
          </a:p>
          <a:p>
            <a:r>
              <a:rPr lang="en-US" sz="1400" dirty="0"/>
              <a:t>Cleland K, Zhu H, </a:t>
            </a:r>
            <a:r>
              <a:rPr lang="en-US" sz="1400" dirty="0" err="1"/>
              <a:t>Goldstuck</a:t>
            </a:r>
            <a:r>
              <a:rPr lang="en-US" sz="1400" dirty="0"/>
              <a:t> N, Cheng L, Trussell J. The efficacy of intrauterine devices for emergency contraception: a systematic review of 35 years of experience. Hum </a:t>
            </a:r>
            <a:r>
              <a:rPr lang="en-US" sz="1400" dirty="0" err="1"/>
              <a:t>Reprod</a:t>
            </a:r>
            <a:r>
              <a:rPr lang="en-US" sz="1400" dirty="0"/>
              <a:t> 2012;27:1994–2000.</a:t>
            </a:r>
          </a:p>
          <a:p>
            <a:r>
              <a:rPr lang="en-US" sz="1400" dirty="0"/>
              <a:t>Curtis KM, </a:t>
            </a:r>
            <a:r>
              <a:rPr lang="en-US" sz="1400" dirty="0" err="1"/>
              <a:t>Jatlaoui</a:t>
            </a:r>
            <a:r>
              <a:rPr lang="en-US" sz="1400" dirty="0"/>
              <a:t> TC, Tepper NK, Zapata LB, Horton LG, Jamieson DJ, Whiteman MK. U.S. Selected Practice Recommendations for Contraceptive Use, 2016. MMWR </a:t>
            </a:r>
            <a:r>
              <a:rPr lang="en-US" sz="1400" dirty="0" err="1"/>
              <a:t>Recomm</a:t>
            </a:r>
            <a:r>
              <a:rPr lang="en-US" sz="1400" dirty="0"/>
              <a:t> Reports. 2016 Jul 29;65(4):1–66. </a:t>
            </a:r>
          </a:p>
          <a:p>
            <a:r>
              <a:rPr lang="en-US" sz="1400" dirty="0"/>
              <a:t>Daniels K, Jones J, </a:t>
            </a:r>
            <a:r>
              <a:rPr lang="en-US" sz="1400" dirty="0" err="1"/>
              <a:t>Abma</a:t>
            </a:r>
            <a:r>
              <a:rPr lang="en-US" sz="1400" dirty="0"/>
              <a:t> J. Use of emergency contraception among women aged 15–44: United States, 2006–2010. NCHS Data Brief No. 112, February 2013.</a:t>
            </a:r>
          </a:p>
          <a:p>
            <a:r>
              <a:rPr lang="en-US" sz="1400" dirty="0"/>
              <a:t>ESHRE Capri Workshop Group. Emergency </a:t>
            </a:r>
            <a:r>
              <a:rPr lang="en-US" sz="1400" dirty="0" err="1"/>
              <a:t>contraception.Widely</a:t>
            </a:r>
            <a:r>
              <a:rPr lang="en-US" sz="1400" dirty="0"/>
              <a:t> available and effective but disappointing as a public health intervention: a review</a:t>
            </a:r>
            <a:r>
              <a:rPr lang="fr-FR" sz="1400" dirty="0"/>
              <a:t>. </a:t>
            </a:r>
            <a:r>
              <a:rPr lang="fr-FR" sz="1400" dirty="0" err="1"/>
              <a:t>Human</a:t>
            </a:r>
            <a:r>
              <a:rPr lang="fr-FR" sz="1400" dirty="0"/>
              <a:t> Reproduction, Vol.30, No.4 pp. 751–760, 2015</a:t>
            </a:r>
          </a:p>
          <a:p>
            <a:r>
              <a:rPr lang="en-US" sz="1400" dirty="0"/>
              <a:t>Finer LB, </a:t>
            </a:r>
            <a:r>
              <a:rPr lang="en-US" sz="1400" dirty="0" err="1"/>
              <a:t>Zolna</a:t>
            </a:r>
            <a:r>
              <a:rPr lang="en-US" sz="1400" dirty="0"/>
              <a:t> MR. Declines in Unintended Pregnancy in the United States, 2008–2011. N </a:t>
            </a:r>
            <a:r>
              <a:rPr lang="en-US" sz="1400" dirty="0" err="1"/>
              <a:t>Engl</a:t>
            </a:r>
            <a:r>
              <a:rPr lang="en-US" sz="1400" dirty="0"/>
              <a:t> J Med. 2016 Mar 3;374(9):843–52. </a:t>
            </a:r>
          </a:p>
          <a:p>
            <a:r>
              <a:rPr lang="en-US" sz="1400" dirty="0"/>
              <a:t>Garrett Wagner KP, Widman L, </a:t>
            </a:r>
            <a:r>
              <a:rPr lang="en-US" sz="1400" dirty="0" err="1"/>
              <a:t>Nesi</a:t>
            </a:r>
            <a:r>
              <a:rPr lang="en-US" sz="1400" dirty="0"/>
              <a:t> J, </a:t>
            </a:r>
            <a:r>
              <a:rPr lang="en-US" sz="1400" dirty="0" err="1"/>
              <a:t>Noar</a:t>
            </a:r>
            <a:r>
              <a:rPr lang="en-US" sz="1400" dirty="0"/>
              <a:t> SM. Intentions to use emergency contraception: The role of accurate knowledge and information source credibility. Am J Health Educ. 2018;49(4):264-270. </a:t>
            </a:r>
            <a:r>
              <a:rPr lang="en-US" sz="1400" dirty="0" err="1"/>
              <a:t>doi</a:t>
            </a:r>
            <a:r>
              <a:rPr lang="en-US" sz="1400" dirty="0"/>
              <a:t>: 10.1080/19325037.2018.1473179. </a:t>
            </a:r>
            <a:r>
              <a:rPr lang="en-US" sz="1400" dirty="0" err="1"/>
              <a:t>Epub</a:t>
            </a:r>
            <a:r>
              <a:rPr lang="en-US" sz="1400" dirty="0"/>
              <a:t> 2018 Jun 7. PMID: 30397420; PMCID: PMC6214197.</a:t>
            </a:r>
          </a:p>
          <a:p>
            <a:r>
              <a:rPr lang="en-US" sz="1400" dirty="0"/>
              <a:t>Hernández-Silva G, Durand M, </a:t>
            </a:r>
            <a:r>
              <a:rPr lang="en-US" sz="1400" dirty="0" err="1"/>
              <a:t>Larrea</a:t>
            </a:r>
            <a:r>
              <a:rPr lang="en-US" sz="1400" dirty="0"/>
              <a:t> F, </a:t>
            </a:r>
            <a:r>
              <a:rPr lang="en-US" sz="1400" dirty="0" err="1"/>
              <a:t>Chirinos</a:t>
            </a:r>
            <a:r>
              <a:rPr lang="en-US" sz="1400" dirty="0"/>
              <a:t> M. Proteomic changes in uterine </a:t>
            </a:r>
            <a:r>
              <a:rPr lang="en-US" sz="1400" dirty="0" err="1"/>
              <a:t>flushings</a:t>
            </a:r>
            <a:r>
              <a:rPr lang="en-US" sz="1400" dirty="0"/>
              <a:t> after levonorgestrel treatment and effects on sperm function. Reproduction. 2018 Sep 12.</a:t>
            </a:r>
          </a:p>
        </p:txBody>
      </p:sp>
    </p:spTree>
    <p:extLst>
      <p:ext uri="{BB962C8B-B14F-4D97-AF65-F5344CB8AC3E}">
        <p14:creationId xmlns:p14="http://schemas.microsoft.com/office/powerpoint/2010/main" val="3784600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B4E4-FFC1-3048-8DC5-110787C47EB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ECDF18B-27B1-714C-B7C9-62E82478A6FF}"/>
              </a:ext>
            </a:extLst>
          </p:cNvPr>
          <p:cNvSpPr>
            <a:spLocks noGrp="1"/>
          </p:cNvSpPr>
          <p:nvPr>
            <p:ph idx="1"/>
          </p:nvPr>
        </p:nvSpPr>
        <p:spPr/>
        <p:txBody>
          <a:bodyPr/>
          <a:lstStyle/>
          <a:p>
            <a:r>
              <a:rPr lang="en-US" sz="1600" dirty="0" err="1"/>
              <a:t>Glasier</a:t>
            </a:r>
            <a:r>
              <a:rPr lang="en-US" sz="1600" dirty="0"/>
              <a:t> A, Cameron ST, Fine PM, Logan SJS, </a:t>
            </a:r>
            <a:r>
              <a:rPr lang="en-US" sz="1600" dirty="0" err="1"/>
              <a:t>CasaleW</a:t>
            </a:r>
            <a:r>
              <a:rPr lang="en-US" sz="1600" dirty="0"/>
              <a:t>, Van Horn J, </a:t>
            </a:r>
            <a:r>
              <a:rPr lang="en-US" sz="1600" dirty="0" err="1"/>
              <a:t>Sogor</a:t>
            </a:r>
            <a:r>
              <a:rPr lang="en-US" sz="1600" dirty="0"/>
              <a:t> L, Blithe DL, Scherrer B, </a:t>
            </a:r>
            <a:r>
              <a:rPr lang="en-US" sz="1600" dirty="0" err="1"/>
              <a:t>Mathe</a:t>
            </a:r>
            <a:r>
              <a:rPr lang="en-US" sz="1600" dirty="0"/>
              <a:t> H et al. Ulipristal acetate versus levonorgestrel for emergency contraception: a randomized non-inferiority trial and meta-analysis. Lancet 2010;375:555–562.</a:t>
            </a:r>
          </a:p>
          <a:p>
            <a:r>
              <a:rPr lang="en-US" sz="1600" dirty="0" err="1"/>
              <a:t>Glasier</a:t>
            </a:r>
            <a:r>
              <a:rPr lang="en-US" sz="1600" dirty="0"/>
              <a:t> A, Cameron ST, Blithe D, Scherrer B, </a:t>
            </a:r>
            <a:r>
              <a:rPr lang="en-US" sz="1600" dirty="0" err="1"/>
              <a:t>Mathe</a:t>
            </a:r>
            <a:r>
              <a:rPr lang="en-US" sz="1600" dirty="0"/>
              <a:t> H, Levy D, Gainer E, </a:t>
            </a:r>
            <a:r>
              <a:rPr lang="en-US" sz="1600" dirty="0" err="1"/>
              <a:t>Ulmann</a:t>
            </a:r>
            <a:r>
              <a:rPr lang="en-US" sz="1600" dirty="0"/>
              <a:t> A. Can we identify women at risk of pregnancy despite using emergency contraception? Data from randomized trials of ulipristal acetate and levonorgestrel. Contraception. 2011;84(4):363–7. </a:t>
            </a:r>
          </a:p>
          <a:p>
            <a:r>
              <a:rPr lang="en-US" sz="1600" dirty="0"/>
              <a:t>Mosher WD, Jones J. Use of contraception in the United States: 1982-2008. Vital Health Stat 23. 2010 Aug;(29):1–44. </a:t>
            </a:r>
          </a:p>
          <a:p>
            <a:r>
              <a:rPr lang="en-US" sz="1600" dirty="0"/>
              <a:t>Ortiz ME, </a:t>
            </a:r>
            <a:r>
              <a:rPr lang="en-US" sz="1600" dirty="0" err="1"/>
              <a:t>Croxatto</a:t>
            </a:r>
            <a:r>
              <a:rPr lang="en-US" sz="1600" dirty="0"/>
              <a:t> HB. Copper-T intrauterine device and levonorgestrel intrauterine system: biological bases of their mechanism of action. Contraception 2007;75:S16–30.</a:t>
            </a:r>
          </a:p>
          <a:p>
            <a:r>
              <a:rPr lang="en-US" sz="1600" dirty="0"/>
              <a:t>Sable MR, Schwartz LR, Eleanor PJ, Lisbon MA. Using the Theory of Reasoned Action to Explain Physician Intention to Prescribe Emergency Contraception. </a:t>
            </a:r>
            <a:r>
              <a:rPr lang="en-US" sz="1600" dirty="0" err="1"/>
              <a:t>Perspect</a:t>
            </a:r>
            <a:r>
              <a:rPr lang="en-US" sz="1600" dirty="0"/>
              <a:t> Sex </a:t>
            </a:r>
            <a:r>
              <a:rPr lang="en-US" sz="1600" dirty="0" err="1"/>
              <a:t>Reprod</a:t>
            </a:r>
            <a:r>
              <a:rPr lang="en-US" sz="1600" dirty="0"/>
              <a:t> Health. 2006 Mar;38(1):20–7. </a:t>
            </a:r>
          </a:p>
          <a:p>
            <a:r>
              <a:rPr lang="en-US" sz="1600" dirty="0"/>
              <a:t>Sanders JN, </a:t>
            </a:r>
            <a:r>
              <a:rPr lang="en-US" sz="1600" dirty="0" err="1"/>
              <a:t>Turok</a:t>
            </a:r>
            <a:r>
              <a:rPr lang="en-US" sz="1600" dirty="0"/>
              <a:t> DK, Royer PA, Thompson IS, </a:t>
            </a:r>
            <a:r>
              <a:rPr lang="en-US" sz="1600" dirty="0" err="1"/>
              <a:t>Gawron</a:t>
            </a:r>
            <a:r>
              <a:rPr lang="en-US" sz="1600" dirty="0"/>
              <a:t> LM, </a:t>
            </a:r>
            <a:r>
              <a:rPr lang="en-US" sz="1600" dirty="0" err="1"/>
              <a:t>Storck</a:t>
            </a:r>
            <a:r>
              <a:rPr lang="en-US" sz="1600" dirty="0"/>
              <a:t> KE. One-year continuation of copper or levonorgestrel intrauterine devices initiated at the time of emergency contraception. Contraception. 2017 Aug;96(2):99–105. </a:t>
            </a:r>
          </a:p>
          <a:p>
            <a:r>
              <a:rPr lang="en-US" sz="1600" dirty="0"/>
              <a:t>Garrett Wagner, KP. Widman, L. </a:t>
            </a:r>
            <a:r>
              <a:rPr lang="en-US" sz="1600" dirty="0" err="1"/>
              <a:t>Nesi</a:t>
            </a:r>
            <a:r>
              <a:rPr lang="en-US" sz="1600" dirty="0"/>
              <a:t>, J. </a:t>
            </a:r>
            <a:r>
              <a:rPr lang="en-US" sz="1600" dirty="0" err="1"/>
              <a:t>Noar</a:t>
            </a:r>
            <a:r>
              <a:rPr lang="en-US" sz="1600" dirty="0"/>
              <a:t>, SM. Intentions to Use Emergency Contraception: The Role of Accurate Knowledge and Information Source Credibility, American Journal of Health Education. 2018; 49:4, 264-270</a:t>
            </a:r>
          </a:p>
        </p:txBody>
      </p:sp>
    </p:spTree>
    <p:extLst>
      <p:ext uri="{BB962C8B-B14F-4D97-AF65-F5344CB8AC3E}">
        <p14:creationId xmlns:p14="http://schemas.microsoft.com/office/powerpoint/2010/main" val="1222767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B4E4-FFC1-3048-8DC5-110787C47EB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ECDF18B-27B1-714C-B7C9-62E82478A6FF}"/>
              </a:ext>
            </a:extLst>
          </p:cNvPr>
          <p:cNvSpPr>
            <a:spLocks noGrp="1"/>
          </p:cNvSpPr>
          <p:nvPr>
            <p:ph idx="1"/>
          </p:nvPr>
        </p:nvSpPr>
        <p:spPr/>
        <p:txBody>
          <a:bodyPr/>
          <a:lstStyle/>
          <a:p>
            <a:r>
              <a:rPr lang="en-US" sz="1600" dirty="0" err="1"/>
              <a:t>Shigesato</a:t>
            </a:r>
            <a:r>
              <a:rPr lang="en-US" sz="1600" dirty="0"/>
              <a:t> M, Elia J, </a:t>
            </a:r>
            <a:r>
              <a:rPr lang="en-US" sz="1600" dirty="0" err="1"/>
              <a:t>Tschann</a:t>
            </a:r>
            <a:r>
              <a:rPr lang="en-US" sz="1600" dirty="0"/>
              <a:t> M, Bullock H, Hurwitz E, Wu YY, Salcedo J. Pharmacy access to Ulipristal acetate in major cities throughout the United States. Contraception. 2017 Oct 31;0(0). </a:t>
            </a:r>
          </a:p>
          <a:p>
            <a:r>
              <a:rPr lang="en-US" sz="1600" dirty="0"/>
              <a:t>Shaaban OM, Hassen SG, </a:t>
            </a:r>
            <a:r>
              <a:rPr lang="en-US" sz="1600" dirty="0" err="1"/>
              <a:t>Nour</a:t>
            </a:r>
            <a:r>
              <a:rPr lang="en-US" sz="1600" dirty="0"/>
              <a:t> SA, Kames MA, </a:t>
            </a:r>
            <a:r>
              <a:rPr lang="en-US" sz="1600" dirty="0" err="1"/>
              <a:t>Yones</a:t>
            </a:r>
            <a:r>
              <a:rPr lang="en-US" sz="1600" dirty="0"/>
              <a:t> EM. Emergency contraceptive pills as a backup for lactational amenorrhea method (LAM) of contraception: a randomized controlled trial. Contraception 2013;87:363–369.</a:t>
            </a:r>
          </a:p>
          <a:p>
            <a:r>
              <a:rPr lang="en-US" sz="1600" dirty="0"/>
              <a:t>Shaaban OM, Ali MK, Sabra AM, Abd El </a:t>
            </a:r>
            <a:r>
              <a:rPr lang="en-US" sz="1600" dirty="0" err="1"/>
              <a:t>Aal</a:t>
            </a:r>
            <a:r>
              <a:rPr lang="en-US" sz="1600" dirty="0"/>
              <a:t> DE. Levonorgestrel-releasing intrauterine system versus a low-dose combined oral contraceptive for treatment of adenomyotic uteri: a randomized clinical trial. Contraception. 2015;92(4):301–7. </a:t>
            </a:r>
          </a:p>
          <a:p>
            <a:r>
              <a:rPr lang="en-US" sz="1600" dirty="0"/>
              <a:t>Shen  J, Che  Y, </a:t>
            </a:r>
            <a:r>
              <a:rPr lang="en-US" sz="1600" dirty="0" err="1"/>
              <a:t>Showell</a:t>
            </a:r>
            <a:r>
              <a:rPr lang="en-US" sz="1600" dirty="0"/>
              <a:t>  E, Chen  K, Cheng  L. Interventions for emergency contraception. Cochrane Database of Systematic Reviews 2019, Issue 1.</a:t>
            </a:r>
          </a:p>
          <a:p>
            <a:r>
              <a:rPr lang="en-US" sz="1600" dirty="0"/>
              <a:t>Wu S, Godfrey E, </a:t>
            </a:r>
            <a:r>
              <a:rPr lang="en-US" sz="1600" dirty="0" err="1"/>
              <a:t>Wojdyla</a:t>
            </a:r>
            <a:r>
              <a:rPr lang="en-US" sz="1600" dirty="0"/>
              <a:t> D, Dong J, Cong J, Wang C, von </a:t>
            </a:r>
            <a:r>
              <a:rPr lang="en-US" sz="1600" dirty="0" err="1"/>
              <a:t>Hertzen</a:t>
            </a:r>
            <a:r>
              <a:rPr lang="en-US" sz="1600" dirty="0"/>
              <a:t> H. Copper T380A intrauterine device for emergency contraception: a prospective, </a:t>
            </a:r>
            <a:r>
              <a:rPr lang="en-US" sz="1600" dirty="0" err="1"/>
              <a:t>multicentre</a:t>
            </a:r>
            <a:r>
              <a:rPr lang="en-US" sz="1600" dirty="0"/>
              <a:t>, cohort clinical trial. BJOG An </a:t>
            </a:r>
            <a:r>
              <a:rPr lang="en-US" sz="1600" dirty="0" err="1"/>
              <a:t>Int</a:t>
            </a:r>
            <a:r>
              <a:rPr lang="en-US" sz="1600" dirty="0"/>
              <a:t> J </a:t>
            </a:r>
            <a:r>
              <a:rPr lang="en-US" sz="1600" dirty="0" err="1"/>
              <a:t>Obstet</a:t>
            </a:r>
            <a:r>
              <a:rPr lang="en-US" sz="1600" dirty="0"/>
              <a:t> </a:t>
            </a:r>
            <a:r>
              <a:rPr lang="en-US" sz="1600" dirty="0" err="1"/>
              <a:t>Gynaecol</a:t>
            </a:r>
            <a:r>
              <a:rPr lang="en-US" sz="1600" dirty="0"/>
              <a:t>. 2010 Sep;117(10):1205–10. </a:t>
            </a:r>
          </a:p>
          <a:p>
            <a:r>
              <a:rPr lang="en-US" sz="1600" dirty="0"/>
              <a:t>North American Forum on Family Planning. Brant A, White K, St. Marie P.  Using the Theory of Planned Behavior to influence resident physician emergency contraception prescribing patterns. Chicago, IL. 10/2015. Electronic Poster.</a:t>
            </a:r>
          </a:p>
          <a:p>
            <a:r>
              <a:rPr lang="en-US" sz="1600" dirty="0"/>
              <a:t>North American Forum on Family Planning. Brant A, White K, St. Marie P.  Pharmacy availability of ulipristal acetate: an audit study. Miami, FL. 10/2014. Poster. </a:t>
            </a:r>
          </a:p>
        </p:txBody>
      </p:sp>
    </p:spTree>
    <p:extLst>
      <p:ext uri="{BB962C8B-B14F-4D97-AF65-F5344CB8AC3E}">
        <p14:creationId xmlns:p14="http://schemas.microsoft.com/office/powerpoint/2010/main" val="665103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FFD7-7969-2F42-903E-9DEF4D9A9FA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584C3BD-BE99-8D43-9A2E-C637AE7ED137}"/>
              </a:ext>
            </a:extLst>
          </p:cNvPr>
          <p:cNvSpPr>
            <a:spLocks noGrp="1"/>
          </p:cNvSpPr>
          <p:nvPr>
            <p:ph idx="1"/>
          </p:nvPr>
        </p:nvSpPr>
        <p:spPr/>
        <p:txBody>
          <a:bodyPr/>
          <a:lstStyle/>
          <a:p>
            <a:r>
              <a:rPr lang="en-US" sz="1600" dirty="0" err="1"/>
              <a:t>Praditpan</a:t>
            </a:r>
            <a:r>
              <a:rPr lang="en-US" sz="1600" dirty="0"/>
              <a:t>, </a:t>
            </a:r>
            <a:r>
              <a:rPr lang="en-US" sz="1600" dirty="0" err="1"/>
              <a:t>Piyapa</a:t>
            </a:r>
            <a:r>
              <a:rPr lang="en-US" sz="1600" dirty="0"/>
              <a:t> et al. Pharmacokinetics of levonorgestrel and ulipristal acetate emergency contraception in women with normal and obese body mass index. Contraception. 2017. 95 (5): 464-469.</a:t>
            </a:r>
          </a:p>
          <a:p>
            <a:r>
              <a:rPr lang="en-US" sz="1600" dirty="0"/>
              <a:t>Heller C, </a:t>
            </a:r>
            <a:r>
              <a:rPr lang="en-US" sz="1600" dirty="0" err="1"/>
              <a:t>Perreira</a:t>
            </a:r>
            <a:r>
              <a:rPr lang="en-US" sz="1600" dirty="0"/>
              <a:t> KM, </a:t>
            </a:r>
            <a:r>
              <a:rPr lang="en-US" sz="1600" dirty="0" err="1"/>
              <a:t>Shartzer</a:t>
            </a:r>
            <a:r>
              <a:rPr lang="en-US" sz="1600" dirty="0"/>
              <a:t> A, Johnston EM, </a:t>
            </a:r>
            <a:r>
              <a:rPr lang="en-US" sz="1600" dirty="0" err="1"/>
              <a:t>Courtot</a:t>
            </a:r>
            <a:r>
              <a:rPr lang="en-US" sz="1600" dirty="0"/>
              <a:t> B. Emergency Contraception Use: The Influence of Awareness, Attitudes, and Beliefs Among Non-Hispanic White, Non-Hispanic Black, and Hispanic Women in the United States. Women's Health Issues 29-2 (2019) 161–169.</a:t>
            </a:r>
          </a:p>
          <a:p>
            <a:r>
              <a:rPr lang="en-US" sz="1600" dirty="0" err="1"/>
              <a:t>Goksör</a:t>
            </a:r>
            <a:r>
              <a:rPr lang="en-US" sz="1600" dirty="0"/>
              <a:t>  M,  </a:t>
            </a:r>
            <a:r>
              <a:rPr lang="en-US" sz="1600" dirty="0" err="1"/>
              <a:t>Billig</a:t>
            </a:r>
            <a:r>
              <a:rPr lang="en-US" sz="1600" dirty="0"/>
              <a:t>  H,  Larsson  DG.  Rapid  effects of progesterone on ciliary beat frequency  in  the  mouse  fallopian  tube.  Re-prod Biol Endocrinol 2010; 8:   48.</a:t>
            </a:r>
          </a:p>
          <a:p>
            <a:r>
              <a:rPr lang="en-US" sz="1600" dirty="0"/>
              <a:t>Mahmood T, </a:t>
            </a:r>
            <a:r>
              <a:rPr lang="en-US" sz="1600" dirty="0" err="1"/>
              <a:t>Saridogan</a:t>
            </a:r>
            <a:r>
              <a:rPr lang="en-US" sz="1600" dirty="0"/>
              <a:t> E, </a:t>
            </a:r>
            <a:r>
              <a:rPr lang="en-US" sz="1600" dirty="0" err="1"/>
              <a:t>Smutna</a:t>
            </a:r>
            <a:r>
              <a:rPr lang="en-US" sz="1600" dirty="0"/>
              <a:t> S, Habib AM, </a:t>
            </a:r>
            <a:r>
              <a:rPr lang="en-US" sz="1600" dirty="0" err="1"/>
              <a:t>Djahanbakhch</a:t>
            </a:r>
            <a:r>
              <a:rPr lang="en-US" sz="1600" dirty="0"/>
              <a:t> O. The effect of ovarian steroids on epithelial ciliary beat frequency  in  the  human  Fallopian  tube.  Hum  </a:t>
            </a:r>
            <a:r>
              <a:rPr lang="en-US" sz="1600" dirty="0" err="1"/>
              <a:t>Reprod</a:t>
            </a:r>
            <a:r>
              <a:rPr lang="en-US" sz="1600" dirty="0"/>
              <a:t>  1998; 13: 2991-4.</a:t>
            </a:r>
          </a:p>
          <a:p>
            <a:r>
              <a:rPr lang="en-US" sz="1600" dirty="0" err="1"/>
              <a:t>Nutu</a:t>
            </a:r>
            <a:r>
              <a:rPr lang="en-US" sz="1600" dirty="0"/>
              <a:t>  M,  </a:t>
            </a:r>
            <a:r>
              <a:rPr lang="en-US" sz="1600" dirty="0" err="1"/>
              <a:t>Weijdegård</a:t>
            </a:r>
            <a:r>
              <a:rPr lang="en-US" sz="1600" dirty="0"/>
              <a:t>  B,  Thomas  P,  </a:t>
            </a:r>
            <a:r>
              <a:rPr lang="en-US" sz="1600" dirty="0" err="1"/>
              <a:t>Thurin-Kjellberg</a:t>
            </a:r>
            <a:r>
              <a:rPr lang="en-US" sz="1600" dirty="0"/>
              <a:t> A, </a:t>
            </a:r>
            <a:r>
              <a:rPr lang="en-US" sz="1600" dirty="0" err="1"/>
              <a:t>Billig</a:t>
            </a:r>
            <a:r>
              <a:rPr lang="en-US" sz="1600" dirty="0"/>
              <a:t> H, Larsson DG. Distribution and hormonal regulation of membrane  progesterone  receptors  beta  and gamma in ciliated epithelial cells of mouse  and  human  fallopian  tubes.  Re-prod Biol Endocrinol 2009; 7:  89.</a:t>
            </a:r>
          </a:p>
          <a:p>
            <a:r>
              <a:rPr lang="en-US" sz="1600" dirty="0" err="1"/>
              <a:t>Tamburrino</a:t>
            </a:r>
            <a:r>
              <a:rPr lang="en-US" sz="1600" dirty="0"/>
              <a:t>  L,  </a:t>
            </a:r>
            <a:r>
              <a:rPr lang="en-US" sz="1600" dirty="0" err="1"/>
              <a:t>Marchiani</a:t>
            </a:r>
            <a:r>
              <a:rPr lang="en-US" sz="1600" dirty="0"/>
              <a:t>  S,  </a:t>
            </a:r>
            <a:r>
              <a:rPr lang="en-US" sz="1600" dirty="0" err="1"/>
              <a:t>Minetti</a:t>
            </a:r>
            <a:r>
              <a:rPr lang="en-US" sz="1600" dirty="0"/>
              <a:t>  F,  Forti  G,  </a:t>
            </a:r>
            <a:r>
              <a:rPr lang="en-US" sz="1600" dirty="0" err="1"/>
              <a:t>Muratori</a:t>
            </a:r>
            <a:r>
              <a:rPr lang="en-US" sz="1600" dirty="0"/>
              <a:t>  M,  </a:t>
            </a:r>
            <a:r>
              <a:rPr lang="en-US" sz="1600" dirty="0" err="1"/>
              <a:t>Baldi</a:t>
            </a:r>
            <a:r>
              <a:rPr lang="en-US" sz="1600" dirty="0"/>
              <a:t>  E.  The CatSper   calcium   channel   in   human   sperm: relation with motility and involvement  in  progesterone-induced  acrosome  reaction. Hum </a:t>
            </a:r>
            <a:r>
              <a:rPr lang="en-US" sz="1600" dirty="0" err="1"/>
              <a:t>Reprod</a:t>
            </a:r>
            <a:r>
              <a:rPr lang="en-US" sz="1600" dirty="0"/>
              <a:t> 2014; 29: 418-28.</a:t>
            </a:r>
          </a:p>
          <a:p>
            <a:br>
              <a:rPr lang="en-US" sz="1600" dirty="0"/>
            </a:br>
            <a:endParaRPr lang="en-US" sz="1600" dirty="0"/>
          </a:p>
          <a:p>
            <a:endParaRPr lang="en-US" sz="1600" dirty="0"/>
          </a:p>
          <a:p>
            <a:endParaRPr lang="en-US" sz="1600" dirty="0"/>
          </a:p>
          <a:p>
            <a:endParaRPr lang="en-US" sz="1600" dirty="0"/>
          </a:p>
          <a:p>
            <a:endParaRPr lang="en-US" sz="1600" dirty="0"/>
          </a:p>
          <a:p>
            <a:endParaRPr lang="en-US" dirty="0"/>
          </a:p>
          <a:p>
            <a:endParaRPr lang="en-US" sz="1600" dirty="0"/>
          </a:p>
          <a:p>
            <a:endParaRPr lang="en-US" dirty="0"/>
          </a:p>
        </p:txBody>
      </p:sp>
    </p:spTree>
    <p:extLst>
      <p:ext uri="{BB962C8B-B14F-4D97-AF65-F5344CB8AC3E}">
        <p14:creationId xmlns:p14="http://schemas.microsoft.com/office/powerpoint/2010/main" val="3474591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6981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
            <a:extLst>
              <a:ext uri="{FF2B5EF4-FFF2-40B4-BE49-F238E27FC236}">
                <a16:creationId xmlns:a16="http://schemas.microsoft.com/office/drawing/2014/main" id="{FD9FA064-9E91-8C63-7F7C-6E3FD614702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8669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4E2FAB-D0D4-C344-917C-B70D0A7D5CB7}"/>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dirty="0"/>
              <a:t>Not all EC is Plan B – important differences</a:t>
            </a:r>
          </a:p>
          <a:p>
            <a:pPr marL="0" indent="0" algn="ctr">
              <a:buNone/>
            </a:pPr>
            <a:endParaRPr lang="en-US" dirty="0"/>
          </a:p>
          <a:p>
            <a:pPr marL="0" indent="0" algn="ctr">
              <a:buNone/>
            </a:pPr>
            <a:r>
              <a:rPr lang="en-US" u="sng" dirty="0"/>
              <a:t>Not</a:t>
            </a:r>
            <a:r>
              <a:rPr lang="en-US" dirty="0"/>
              <a:t> medication abortion</a:t>
            </a:r>
          </a:p>
        </p:txBody>
      </p:sp>
      <p:pic>
        <p:nvPicPr>
          <p:cNvPr id="4" name="Picture 3">
            <a:extLst>
              <a:ext uri="{FF2B5EF4-FFF2-40B4-BE49-F238E27FC236}">
                <a16:creationId xmlns:a16="http://schemas.microsoft.com/office/drawing/2014/main" id="{933B6500-15FC-194D-A842-8F07D856A5BE}"/>
              </a:ext>
            </a:extLst>
          </p:cNvPr>
          <p:cNvPicPr>
            <a:picLocks noChangeAspect="1"/>
          </p:cNvPicPr>
          <p:nvPr/>
        </p:nvPicPr>
        <p:blipFill rotWithShape="1">
          <a:blip r:embed="rId3">
            <a:extLst>
              <a:ext uri="{28A0092B-C50C-407E-A947-70E740481C1C}">
                <a14:useLocalDpi xmlns:a14="http://schemas.microsoft.com/office/drawing/2010/main" val="0"/>
              </a:ext>
            </a:extLst>
          </a:blip>
          <a:srcRect l="25462" t="20096" r="21243" b="71308"/>
          <a:stretch/>
        </p:blipFill>
        <p:spPr>
          <a:xfrm>
            <a:off x="376379" y="757796"/>
            <a:ext cx="11439241" cy="1147204"/>
          </a:xfrm>
          <a:prstGeom prst="rect">
            <a:avLst/>
          </a:prstGeom>
        </p:spPr>
      </p:pic>
    </p:spTree>
    <p:extLst>
      <p:ext uri="{BB962C8B-B14F-4D97-AF65-F5344CB8AC3E}">
        <p14:creationId xmlns:p14="http://schemas.microsoft.com/office/powerpoint/2010/main" val="116774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F9F8F-2106-924A-9D82-0ECC31CA7E28}"/>
              </a:ext>
            </a:extLst>
          </p:cNvPr>
          <p:cNvSpPr>
            <a:spLocks noGrp="1"/>
          </p:cNvSpPr>
          <p:nvPr>
            <p:ph type="title"/>
          </p:nvPr>
        </p:nvSpPr>
        <p:spPr>
          <a:xfrm>
            <a:off x="-3733800" y="204338"/>
            <a:ext cx="12192000" cy="1325563"/>
          </a:xfrm>
        </p:spPr>
        <p:txBody>
          <a:bodyPr/>
          <a:lstStyle/>
          <a:p>
            <a:r>
              <a:rPr lang="en-US" dirty="0"/>
              <a:t>What if…? </a:t>
            </a:r>
          </a:p>
        </p:txBody>
      </p:sp>
      <p:pic>
        <p:nvPicPr>
          <p:cNvPr id="6" name="Picture 5"/>
          <p:cNvPicPr>
            <a:picLocks noChangeAspect="1"/>
          </p:cNvPicPr>
          <p:nvPr/>
        </p:nvPicPr>
        <p:blipFill>
          <a:blip r:embed="rId2"/>
          <a:stretch>
            <a:fillRect/>
          </a:stretch>
        </p:blipFill>
        <p:spPr>
          <a:xfrm>
            <a:off x="4267200" y="704169"/>
            <a:ext cx="7957457" cy="5976348"/>
          </a:xfrm>
          <a:prstGeom prst="rect">
            <a:avLst/>
          </a:prstGeom>
        </p:spPr>
      </p:pic>
      <p:sp>
        <p:nvSpPr>
          <p:cNvPr id="7" name="TextBox 6"/>
          <p:cNvSpPr txBox="1"/>
          <p:nvPr/>
        </p:nvSpPr>
        <p:spPr>
          <a:xfrm>
            <a:off x="4495800" y="1676400"/>
            <a:ext cx="4953000" cy="4893647"/>
          </a:xfrm>
          <a:prstGeom prst="rect">
            <a:avLst/>
          </a:prstGeom>
          <a:noFill/>
        </p:spPr>
        <p:txBody>
          <a:bodyPr wrap="square" rtlCol="0">
            <a:spAutoFit/>
          </a:bodyPr>
          <a:lstStyle/>
          <a:p>
            <a:endParaRPr lang="en-US" sz="2400" i="1" dirty="0"/>
          </a:p>
          <a:p>
            <a:r>
              <a:rPr lang="en-US" sz="2400" i="1" dirty="0"/>
              <a:t>…the condom broke</a:t>
            </a:r>
          </a:p>
          <a:p>
            <a:r>
              <a:rPr lang="en-US" sz="2400" i="1" dirty="0"/>
              <a:t> or slipped off...</a:t>
            </a:r>
          </a:p>
          <a:p>
            <a:endParaRPr lang="en-US" sz="2400" i="1" dirty="0"/>
          </a:p>
          <a:p>
            <a:endParaRPr lang="en-US" sz="2400" i="1" dirty="0"/>
          </a:p>
          <a:p>
            <a:r>
              <a:rPr lang="en-US" sz="2400" i="1" dirty="0"/>
              <a:t>…she forgot her regular </a:t>
            </a:r>
          </a:p>
          <a:p>
            <a:r>
              <a:rPr lang="en-US" sz="2400" i="1" dirty="0"/>
              <a:t>birth control...</a:t>
            </a:r>
          </a:p>
          <a:p>
            <a:endParaRPr lang="en-US" sz="2400" i="1" dirty="0"/>
          </a:p>
          <a:p>
            <a:endParaRPr lang="en-US" sz="2400" i="1" dirty="0"/>
          </a:p>
          <a:p>
            <a:r>
              <a:rPr lang="en-US" sz="2400" i="1" dirty="0"/>
              <a:t>…she was forced </a:t>
            </a:r>
          </a:p>
          <a:p>
            <a:r>
              <a:rPr lang="en-US" sz="2400" i="1" dirty="0"/>
              <a:t>to have sex...</a:t>
            </a:r>
          </a:p>
          <a:p>
            <a:endParaRPr lang="en-US" sz="2400" i="1" dirty="0"/>
          </a:p>
          <a:p>
            <a:endParaRPr lang="en-US" sz="2400" i="1" dirty="0"/>
          </a:p>
        </p:txBody>
      </p:sp>
    </p:spTree>
    <p:extLst>
      <p:ext uri="{BB962C8B-B14F-4D97-AF65-F5344CB8AC3E}">
        <p14:creationId xmlns:p14="http://schemas.microsoft.com/office/powerpoint/2010/main" val="3409110955"/>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25140</TotalTime>
  <Words>5528</Words>
  <Application>Microsoft Office PowerPoint</Application>
  <PresentationFormat>Widescreen</PresentationFormat>
  <Paragraphs>695</Paragraphs>
  <Slides>76</Slides>
  <Notes>63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Verdana</vt:lpstr>
      <vt:lpstr>Wingdings</vt:lpstr>
      <vt:lpstr>1_Office Theme</vt:lpstr>
      <vt:lpstr>PowerPoint Presentation</vt:lpstr>
      <vt:lpstr>PowerPoint Presentation</vt:lpstr>
      <vt:lpstr>PowerPoint Presentation</vt:lpstr>
      <vt:lpstr>PowerPoint Presentation</vt:lpstr>
      <vt:lpstr>Missed opportunities:   Emergency Contraception</vt:lpstr>
      <vt:lpstr>Objectives</vt:lpstr>
      <vt:lpstr>Disclosures</vt:lpstr>
      <vt:lpstr>PowerPoint Presentation</vt:lpstr>
      <vt:lpstr>What if…? </vt:lpstr>
      <vt:lpstr>Combined Pills (Yuzpe method)</vt:lpstr>
      <vt:lpstr>PowerPoint Presentation</vt:lpstr>
      <vt:lpstr>The Methods  </vt:lpstr>
      <vt:lpstr>Copper IUD (Cu IUD)</vt:lpstr>
      <vt:lpstr>Copper IUD (Cu IUD)</vt:lpstr>
      <vt:lpstr>Levonorgestrel IUD (LNG IUD)</vt:lpstr>
      <vt:lpstr>52 mg LNG IUD</vt:lpstr>
      <vt:lpstr>LNG IUD vs Cu IUD</vt:lpstr>
      <vt:lpstr>52 mg LNG IUD</vt:lpstr>
      <vt:lpstr>52 mg LNG IUD</vt:lpstr>
      <vt:lpstr>Bottom line</vt:lpstr>
      <vt:lpstr>Oral EC</vt:lpstr>
      <vt:lpstr>Ulipristal Acetate (UPA)</vt:lpstr>
      <vt:lpstr>Ulipristal Acetate (UPA)</vt:lpstr>
      <vt:lpstr>Ulipristal Acetate (UPA)</vt:lpstr>
      <vt:lpstr>Levonorgestrel (LNG)</vt:lpstr>
      <vt:lpstr>Systematic review of Oral Lng EC</vt:lpstr>
      <vt:lpstr>Systematic review of Oral Lng EC</vt:lpstr>
      <vt:lpstr>Levonorgestrel (LNG)</vt:lpstr>
      <vt:lpstr>PowerPoint Presentation</vt:lpstr>
      <vt:lpstr>Key point break…</vt:lpstr>
      <vt:lpstr>Are there patient or situation characteristics that affect EC efficacy?</vt:lpstr>
      <vt:lpstr>Predictors of oral EC failure</vt:lpstr>
      <vt:lpstr>BMI and Pregnancy Rate </vt:lpstr>
      <vt:lpstr>Pharmacokinetics</vt:lpstr>
      <vt:lpstr>Double-Dose of LNG?</vt:lpstr>
      <vt:lpstr>Efficacy vs. Time</vt:lpstr>
      <vt:lpstr>Initiating EC</vt:lpstr>
      <vt:lpstr>Counseling Patients</vt:lpstr>
      <vt:lpstr>Counseling Patients</vt:lpstr>
      <vt:lpstr>PowerPoint Presentation</vt:lpstr>
      <vt:lpstr>EC and Drug Interactions </vt:lpstr>
      <vt:lpstr>When should regular contraception be initiated after oral EC?</vt:lpstr>
      <vt:lpstr>Initiating Contraception</vt:lpstr>
      <vt:lpstr>Key points break…</vt:lpstr>
      <vt:lpstr>Unfortunately…</vt:lpstr>
      <vt:lpstr>Why?</vt:lpstr>
      <vt:lpstr>EC Access Barriers – UPA </vt:lpstr>
      <vt:lpstr>ACOG recommendations</vt:lpstr>
      <vt:lpstr>A new way to think about EC</vt:lpstr>
      <vt:lpstr>Patient Knowledge of EC</vt:lpstr>
      <vt:lpstr>Room for Improvement</vt:lpstr>
      <vt:lpstr>Common Misconception</vt:lpstr>
      <vt:lpstr>Systems Barriers</vt:lpstr>
      <vt:lpstr>Pharmacy Availability</vt:lpstr>
      <vt:lpstr>Access to IUDs</vt:lpstr>
      <vt:lpstr>Other resources</vt:lpstr>
      <vt:lpstr>Future Areas of Research</vt:lpstr>
      <vt:lpstr>EC Take Home Points</vt:lpstr>
      <vt:lpstr>Contraceptive Update</vt:lpstr>
      <vt:lpstr>Mirena IUD FDA-approved for contraception for 8 years!</vt:lpstr>
      <vt:lpstr>Slynd® (Drospirenone 4 mg)</vt:lpstr>
      <vt:lpstr>Contraceptive effect of late pills</vt:lpstr>
      <vt:lpstr>Efficacy of DRSP-only POP by BMI</vt:lpstr>
      <vt:lpstr>Discontinuation of drospirenone due to bleeding pattern during all clinical studies was minimal</vt:lpstr>
      <vt:lpstr>DRSP POP safety and side effects</vt:lpstr>
      <vt:lpstr>Is insurance coverage a barrier?</vt:lpstr>
      <vt:lpstr>Nextstellis®</vt:lpstr>
      <vt:lpstr>Twirla® vs Xulane® Transdermal</vt:lpstr>
      <vt:lpstr>Annovera® vs NuvaRing®</vt:lpstr>
      <vt:lpstr>We are here to help!</vt:lpstr>
      <vt:lpstr>References</vt:lpstr>
      <vt:lpstr>References</vt:lpstr>
      <vt:lpstr>References</vt:lpstr>
      <vt:lpstr>References</vt:lpstr>
      <vt:lpstr>PowerPoint Presentation</vt:lpstr>
      <vt:lpstr>PowerPoint Presentation</vt:lpstr>
    </vt:vector>
  </TitlesOfParts>
  <Company>Cleveland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 Graph</dc:title>
  <dc:creator>Zwischenberger, Andrea</dc:creator>
  <cp:lastModifiedBy>Dave Hofbauer</cp:lastModifiedBy>
  <cp:revision>268</cp:revision>
  <cp:lastPrinted>2019-03-27T02:26:47Z</cp:lastPrinted>
  <dcterms:created xsi:type="dcterms:W3CDTF">2014-11-21T19:31:52Z</dcterms:created>
  <dcterms:modified xsi:type="dcterms:W3CDTF">2022-09-21T16:33:39Z</dcterms:modified>
</cp:coreProperties>
</file>